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7" r:id="rId3"/>
    <p:sldId id="261" r:id="rId4"/>
    <p:sldId id="286" r:id="rId5"/>
    <p:sldId id="276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8" r:id="rId14"/>
    <p:sldId id="263" r:id="rId15"/>
    <p:sldId id="262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C41B97EE-C34B-42ED-81E4-34C24B1432B0}"/>
    <pc:docChg chg="addSld modSld">
      <pc:chgData name="Danny Young" userId="cb0f4ce2-eb4f-479e-8e8f-3beb257e632f" providerId="ADAL" clId="{C41B97EE-C34B-42ED-81E4-34C24B1432B0}" dt="2022-01-04T05:21:23.112" v="42"/>
      <pc:docMkLst>
        <pc:docMk/>
      </pc:docMkLst>
      <pc:sldChg chg="modSp mod">
        <pc:chgData name="Danny Young" userId="cb0f4ce2-eb4f-479e-8e8f-3beb257e632f" providerId="ADAL" clId="{C41B97EE-C34B-42ED-81E4-34C24B1432B0}" dt="2022-01-04T05:21:05.691" v="41" actId="20577"/>
        <pc:sldMkLst>
          <pc:docMk/>
          <pc:sldMk cId="3877206039" sldId="256"/>
        </pc:sldMkLst>
        <pc:spChg chg="mod">
          <ac:chgData name="Danny Young" userId="cb0f4ce2-eb4f-479e-8e8f-3beb257e632f" providerId="ADAL" clId="{C41B97EE-C34B-42ED-81E4-34C24B1432B0}" dt="2022-01-04T05:21:05.691" v="41" actId="20577"/>
          <ac:spMkLst>
            <pc:docMk/>
            <pc:sldMk cId="3877206039" sldId="256"/>
            <ac:spMk id="2" creationId="{00000000-0000-0000-0000-000000000000}"/>
          </ac:spMkLst>
        </pc:spChg>
      </pc:sldChg>
      <pc:sldChg chg="add">
        <pc:chgData name="Danny Young" userId="cb0f4ce2-eb4f-479e-8e8f-3beb257e632f" providerId="ADAL" clId="{C41B97EE-C34B-42ED-81E4-34C24B1432B0}" dt="2022-01-04T05:21:23.112" v="42"/>
        <pc:sldMkLst>
          <pc:docMk/>
          <pc:sldMk cId="0" sldId="261"/>
        </pc:sldMkLst>
      </pc:sldChg>
      <pc:sldChg chg="add">
        <pc:chgData name="Danny Young" userId="cb0f4ce2-eb4f-479e-8e8f-3beb257e632f" providerId="ADAL" clId="{C41B97EE-C34B-42ED-81E4-34C24B1432B0}" dt="2022-01-04T05:21:23.112" v="42"/>
        <pc:sldMkLst>
          <pc:docMk/>
          <pc:sldMk cId="3217521236" sldId="277"/>
        </pc:sldMkLst>
      </pc:sldChg>
      <pc:sldChg chg="add">
        <pc:chgData name="Danny Young" userId="cb0f4ce2-eb4f-479e-8e8f-3beb257e632f" providerId="ADAL" clId="{C41B97EE-C34B-42ED-81E4-34C24B1432B0}" dt="2022-01-04T05:21:23.112" v="42"/>
        <pc:sldMkLst>
          <pc:docMk/>
          <pc:sldMk cId="1758661488" sldId="286"/>
        </pc:sldMkLst>
      </pc:sldChg>
    </pc:docChg>
  </pc:docChgLst>
  <pc:docChgLst>
    <pc:chgData name="Danny Young" userId="cb0f4ce2-eb4f-479e-8e8f-3beb257e632f" providerId="ADAL" clId="{E1A813B3-588B-4DF4-9FF7-3FCAAE472A3E}"/>
    <pc:docChg chg="custSel addSld modSld">
      <pc:chgData name="Danny Young" userId="cb0f4ce2-eb4f-479e-8e8f-3beb257e632f" providerId="ADAL" clId="{E1A813B3-588B-4DF4-9FF7-3FCAAE472A3E}" dt="2018-02-08T02:08:07.859" v="5" actId="14100"/>
      <pc:docMkLst>
        <pc:docMk/>
      </pc:docMkLst>
      <pc:sldChg chg="addSp delSp modSp add">
        <pc:chgData name="Danny Young" userId="cb0f4ce2-eb4f-479e-8e8f-3beb257e632f" providerId="ADAL" clId="{E1A813B3-588B-4DF4-9FF7-3FCAAE472A3E}" dt="2018-02-08T02:08:07.859" v="5" actId="14100"/>
        <pc:sldMkLst>
          <pc:docMk/>
          <pc:sldMk cId="1485129398" sldId="276"/>
        </pc:sldMkLst>
        <pc:spChg chg="del">
          <ac:chgData name="Danny Young" userId="cb0f4ce2-eb4f-479e-8e8f-3beb257e632f" providerId="ADAL" clId="{E1A813B3-588B-4DF4-9FF7-3FCAAE472A3E}" dt="2018-02-08T02:07:56.390" v="4" actId="478"/>
          <ac:spMkLst>
            <pc:docMk/>
            <pc:sldMk cId="1485129398" sldId="276"/>
            <ac:spMk id="2" creationId="{38D06902-7E20-413A-B315-E4369232320F}"/>
          </ac:spMkLst>
        </pc:spChg>
        <pc:spChg chg="del">
          <ac:chgData name="Danny Young" userId="cb0f4ce2-eb4f-479e-8e8f-3beb257e632f" providerId="ADAL" clId="{E1A813B3-588B-4DF4-9FF7-3FCAAE472A3E}" dt="2018-02-08T02:07:56.390" v="4" actId="478"/>
          <ac:spMkLst>
            <pc:docMk/>
            <pc:sldMk cId="1485129398" sldId="276"/>
            <ac:spMk id="3" creationId="{27D25977-5906-4C61-8842-C6EB20908052}"/>
          </ac:spMkLst>
        </pc:spChg>
        <pc:picChg chg="add mod">
          <ac:chgData name="Danny Young" userId="cb0f4ce2-eb4f-479e-8e8f-3beb257e632f" providerId="ADAL" clId="{E1A813B3-588B-4DF4-9FF7-3FCAAE472A3E}" dt="2018-02-08T02:08:07.859" v="5" actId="14100"/>
          <ac:picMkLst>
            <pc:docMk/>
            <pc:sldMk cId="1485129398" sldId="276"/>
            <ac:picMk id="4" creationId="{FE18396C-087C-4D1B-90AB-AF25B78B829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B3C63-D900-4D1C-B933-F18B8D611AF1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B81A5-4295-480D-9FB1-1DAB717C90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842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8388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4230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11600B4-9372-4C76-A888-E3EA341C40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0CF3503A-7BDB-4ADB-BBE3-E0198D2A0A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C7D39AC-872F-42B5-AEDE-19B58C7AD5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3807AB-4885-4E80-B53B-8EAF20B4B9A6}" type="slidenum">
              <a:rPr lang="en-CA" altLang="en-US"/>
              <a:pPr eaLnBrk="1" hangingPunct="1"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91.bin"/><Relationship Id="rId39" Type="http://schemas.openxmlformats.org/officeDocument/2006/relationships/image" Target="../media/image83.wmf"/><Relationship Id="rId3" Type="http://schemas.openxmlformats.org/officeDocument/2006/relationships/image" Target="../media/image32.wmf"/><Relationship Id="rId21" Type="http://schemas.openxmlformats.org/officeDocument/2006/relationships/image" Target="../media/image74.wmf"/><Relationship Id="rId34" Type="http://schemas.openxmlformats.org/officeDocument/2006/relationships/oleObject" Target="../embeddings/oleObject95.bin"/><Relationship Id="rId42" Type="http://schemas.openxmlformats.org/officeDocument/2006/relationships/oleObject" Target="../embeddings/oleObject99.bin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33" Type="http://schemas.openxmlformats.org/officeDocument/2006/relationships/image" Target="../media/image80.wmf"/><Relationship Id="rId38" Type="http://schemas.openxmlformats.org/officeDocument/2006/relationships/oleObject" Target="../embeddings/oleObject97.bin"/><Relationship Id="rId2" Type="http://schemas.openxmlformats.org/officeDocument/2006/relationships/oleObject" Target="../embeddings/oleObject79.bin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88.bin"/><Relationship Id="rId29" Type="http://schemas.openxmlformats.org/officeDocument/2006/relationships/image" Target="../media/image78.wmf"/><Relationship Id="rId41" Type="http://schemas.openxmlformats.org/officeDocument/2006/relationships/image" Target="../media/image8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90.bin"/><Relationship Id="rId32" Type="http://schemas.openxmlformats.org/officeDocument/2006/relationships/oleObject" Target="../embeddings/oleObject94.bin"/><Relationship Id="rId37" Type="http://schemas.openxmlformats.org/officeDocument/2006/relationships/image" Target="../media/image82.wmf"/><Relationship Id="rId40" Type="http://schemas.openxmlformats.org/officeDocument/2006/relationships/oleObject" Target="../embeddings/oleObject98.bin"/><Relationship Id="rId5" Type="http://schemas.openxmlformats.org/officeDocument/2006/relationships/image" Target="../media/image33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92.bin"/><Relationship Id="rId36" Type="http://schemas.openxmlformats.org/officeDocument/2006/relationships/oleObject" Target="../embeddings/oleObject96.bin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89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93.bin"/><Relationship Id="rId35" Type="http://schemas.openxmlformats.org/officeDocument/2006/relationships/image" Target="../media/image81.wmf"/><Relationship Id="rId43" Type="http://schemas.openxmlformats.org/officeDocument/2006/relationships/image" Target="../media/image8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image" Target="../media/image34.wmf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105.bin"/><Relationship Id="rId2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33.wmf"/><Relationship Id="rId5" Type="http://schemas.openxmlformats.org/officeDocument/2006/relationships/image" Target="../media/image87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106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0.wmf"/><Relationship Id="rId18" Type="http://schemas.openxmlformats.org/officeDocument/2006/relationships/oleObject" Target="../embeddings/oleObject115.bin"/><Relationship Id="rId26" Type="http://schemas.openxmlformats.org/officeDocument/2006/relationships/oleObject" Target="../embeddings/oleObject119.bin"/><Relationship Id="rId39" Type="http://schemas.openxmlformats.org/officeDocument/2006/relationships/image" Target="../media/image101.wmf"/><Relationship Id="rId21" Type="http://schemas.openxmlformats.org/officeDocument/2006/relationships/image" Target="../media/image92.wmf"/><Relationship Id="rId34" Type="http://schemas.openxmlformats.org/officeDocument/2006/relationships/oleObject" Target="../embeddings/oleObject123.bin"/><Relationship Id="rId42" Type="http://schemas.openxmlformats.org/officeDocument/2006/relationships/oleObject" Target="../embeddings/oleObject127.bin"/><Relationship Id="rId47" Type="http://schemas.openxmlformats.org/officeDocument/2006/relationships/image" Target="../media/image105.wmf"/><Relationship Id="rId50" Type="http://schemas.openxmlformats.org/officeDocument/2006/relationships/oleObject" Target="../embeddings/oleObject131.bin"/><Relationship Id="rId55" Type="http://schemas.openxmlformats.org/officeDocument/2006/relationships/image" Target="../media/image109.wmf"/><Relationship Id="rId63" Type="http://schemas.openxmlformats.org/officeDocument/2006/relationships/oleObject" Target="../embeddings/oleObject138.bin"/><Relationship Id="rId7" Type="http://schemas.openxmlformats.org/officeDocument/2006/relationships/image" Target="../media/image34.wmf"/><Relationship Id="rId2" Type="http://schemas.openxmlformats.org/officeDocument/2006/relationships/oleObject" Target="../embeddings/oleObject107.bin"/><Relationship Id="rId16" Type="http://schemas.openxmlformats.org/officeDocument/2006/relationships/oleObject" Target="../embeddings/oleObject114.bin"/><Relationship Id="rId20" Type="http://schemas.openxmlformats.org/officeDocument/2006/relationships/oleObject" Target="../embeddings/oleObject116.bin"/><Relationship Id="rId29" Type="http://schemas.openxmlformats.org/officeDocument/2006/relationships/image" Target="../media/image96.wmf"/><Relationship Id="rId41" Type="http://schemas.openxmlformats.org/officeDocument/2006/relationships/image" Target="../media/image102.wmf"/><Relationship Id="rId54" Type="http://schemas.openxmlformats.org/officeDocument/2006/relationships/oleObject" Target="../embeddings/oleObject133.bin"/><Relationship Id="rId62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118.bin"/><Relationship Id="rId32" Type="http://schemas.openxmlformats.org/officeDocument/2006/relationships/oleObject" Target="../embeddings/oleObject122.bin"/><Relationship Id="rId37" Type="http://schemas.openxmlformats.org/officeDocument/2006/relationships/image" Target="../media/image100.wmf"/><Relationship Id="rId40" Type="http://schemas.openxmlformats.org/officeDocument/2006/relationships/oleObject" Target="../embeddings/oleObject126.bin"/><Relationship Id="rId45" Type="http://schemas.openxmlformats.org/officeDocument/2006/relationships/image" Target="../media/image104.wmf"/><Relationship Id="rId53" Type="http://schemas.openxmlformats.org/officeDocument/2006/relationships/image" Target="../media/image108.wmf"/><Relationship Id="rId58" Type="http://schemas.openxmlformats.org/officeDocument/2006/relationships/oleObject" Target="../embeddings/oleObject135.bin"/><Relationship Id="rId66" Type="http://schemas.openxmlformats.org/officeDocument/2006/relationships/image" Target="../media/image114.wmf"/><Relationship Id="rId5" Type="http://schemas.openxmlformats.org/officeDocument/2006/relationships/image" Target="../media/image33.wmf"/><Relationship Id="rId15" Type="http://schemas.openxmlformats.org/officeDocument/2006/relationships/image" Target="../media/image51.wmf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120.bin"/><Relationship Id="rId36" Type="http://schemas.openxmlformats.org/officeDocument/2006/relationships/oleObject" Target="../embeddings/oleObject124.bin"/><Relationship Id="rId49" Type="http://schemas.openxmlformats.org/officeDocument/2006/relationships/image" Target="../media/image106.wmf"/><Relationship Id="rId57" Type="http://schemas.openxmlformats.org/officeDocument/2006/relationships/image" Target="../media/image110.wmf"/><Relationship Id="rId61" Type="http://schemas.openxmlformats.org/officeDocument/2006/relationships/oleObject" Target="../embeddings/oleObject137.bin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91.wmf"/><Relationship Id="rId31" Type="http://schemas.openxmlformats.org/officeDocument/2006/relationships/image" Target="../media/image97.wmf"/><Relationship Id="rId44" Type="http://schemas.openxmlformats.org/officeDocument/2006/relationships/oleObject" Target="../embeddings/oleObject128.bin"/><Relationship Id="rId52" Type="http://schemas.openxmlformats.org/officeDocument/2006/relationships/oleObject" Target="../embeddings/oleObject132.bin"/><Relationship Id="rId60" Type="http://schemas.openxmlformats.org/officeDocument/2006/relationships/oleObject" Target="../embeddings/oleObject136.bin"/><Relationship Id="rId65" Type="http://schemas.openxmlformats.org/officeDocument/2006/relationships/oleObject" Target="../embeddings/oleObject139.bin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113.bin"/><Relationship Id="rId22" Type="http://schemas.openxmlformats.org/officeDocument/2006/relationships/oleObject" Target="../embeddings/oleObject117.bin"/><Relationship Id="rId27" Type="http://schemas.openxmlformats.org/officeDocument/2006/relationships/image" Target="../media/image95.wmf"/><Relationship Id="rId30" Type="http://schemas.openxmlformats.org/officeDocument/2006/relationships/oleObject" Target="../embeddings/oleObject121.bin"/><Relationship Id="rId35" Type="http://schemas.openxmlformats.org/officeDocument/2006/relationships/image" Target="../media/image99.wmf"/><Relationship Id="rId43" Type="http://schemas.openxmlformats.org/officeDocument/2006/relationships/image" Target="../media/image103.wmf"/><Relationship Id="rId48" Type="http://schemas.openxmlformats.org/officeDocument/2006/relationships/oleObject" Target="../embeddings/oleObject130.bin"/><Relationship Id="rId56" Type="http://schemas.openxmlformats.org/officeDocument/2006/relationships/oleObject" Target="../embeddings/oleObject134.bin"/><Relationship Id="rId64" Type="http://schemas.openxmlformats.org/officeDocument/2006/relationships/image" Target="../media/image113.wmf"/><Relationship Id="rId8" Type="http://schemas.openxmlformats.org/officeDocument/2006/relationships/oleObject" Target="../embeddings/oleObject110.bin"/><Relationship Id="rId51" Type="http://schemas.openxmlformats.org/officeDocument/2006/relationships/image" Target="../media/image107.wmf"/><Relationship Id="rId3" Type="http://schemas.openxmlformats.org/officeDocument/2006/relationships/image" Target="../media/image32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90.wmf"/><Relationship Id="rId25" Type="http://schemas.openxmlformats.org/officeDocument/2006/relationships/image" Target="../media/image94.wmf"/><Relationship Id="rId33" Type="http://schemas.openxmlformats.org/officeDocument/2006/relationships/image" Target="../media/image98.wmf"/><Relationship Id="rId38" Type="http://schemas.openxmlformats.org/officeDocument/2006/relationships/oleObject" Target="../embeddings/oleObject125.bin"/><Relationship Id="rId46" Type="http://schemas.openxmlformats.org/officeDocument/2006/relationships/oleObject" Target="../embeddings/oleObject129.bin"/><Relationship Id="rId59" Type="http://schemas.openxmlformats.org/officeDocument/2006/relationships/image" Target="../media/image1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7" Type="http://schemas.openxmlformats.org/officeDocument/2006/relationships/image" Target="../media/image117.wmf"/><Relationship Id="rId2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2.bin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4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13" Type="http://schemas.openxmlformats.org/officeDocument/2006/relationships/image" Target="../media/image123.wmf"/><Relationship Id="rId18" Type="http://schemas.openxmlformats.org/officeDocument/2006/relationships/oleObject" Target="../embeddings/oleObject151.bin"/><Relationship Id="rId26" Type="http://schemas.openxmlformats.org/officeDocument/2006/relationships/oleObject" Target="../embeddings/oleObject155.bin"/><Relationship Id="rId39" Type="http://schemas.openxmlformats.org/officeDocument/2006/relationships/image" Target="../media/image136.wmf"/><Relationship Id="rId3" Type="http://schemas.openxmlformats.org/officeDocument/2006/relationships/image" Target="../media/image118.wmf"/><Relationship Id="rId21" Type="http://schemas.openxmlformats.org/officeDocument/2006/relationships/image" Target="../media/image127.wmf"/><Relationship Id="rId34" Type="http://schemas.openxmlformats.org/officeDocument/2006/relationships/oleObject" Target="../embeddings/oleObject159.bin"/><Relationship Id="rId42" Type="http://schemas.openxmlformats.org/officeDocument/2006/relationships/oleObject" Target="../embeddings/oleObject163.bin"/><Relationship Id="rId47" Type="http://schemas.openxmlformats.org/officeDocument/2006/relationships/image" Target="../media/image140.wmf"/><Relationship Id="rId7" Type="http://schemas.openxmlformats.org/officeDocument/2006/relationships/image" Target="../media/image120.wmf"/><Relationship Id="rId12" Type="http://schemas.openxmlformats.org/officeDocument/2006/relationships/oleObject" Target="../embeddings/oleObject148.bin"/><Relationship Id="rId17" Type="http://schemas.openxmlformats.org/officeDocument/2006/relationships/image" Target="../media/image125.wmf"/><Relationship Id="rId25" Type="http://schemas.openxmlformats.org/officeDocument/2006/relationships/image" Target="../media/image129.wmf"/><Relationship Id="rId33" Type="http://schemas.openxmlformats.org/officeDocument/2006/relationships/image" Target="../media/image133.wmf"/><Relationship Id="rId38" Type="http://schemas.openxmlformats.org/officeDocument/2006/relationships/oleObject" Target="../embeddings/oleObject161.bin"/><Relationship Id="rId46" Type="http://schemas.openxmlformats.org/officeDocument/2006/relationships/oleObject" Target="../embeddings/oleObject165.bin"/><Relationship Id="rId2" Type="http://schemas.openxmlformats.org/officeDocument/2006/relationships/oleObject" Target="../embeddings/oleObject143.bin"/><Relationship Id="rId16" Type="http://schemas.openxmlformats.org/officeDocument/2006/relationships/oleObject" Target="../embeddings/oleObject150.bin"/><Relationship Id="rId20" Type="http://schemas.openxmlformats.org/officeDocument/2006/relationships/oleObject" Target="../embeddings/oleObject152.bin"/><Relationship Id="rId29" Type="http://schemas.openxmlformats.org/officeDocument/2006/relationships/image" Target="../media/image131.wmf"/><Relationship Id="rId41" Type="http://schemas.openxmlformats.org/officeDocument/2006/relationships/image" Target="../media/image13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5.bin"/><Relationship Id="rId11" Type="http://schemas.openxmlformats.org/officeDocument/2006/relationships/image" Target="../media/image122.wmf"/><Relationship Id="rId24" Type="http://schemas.openxmlformats.org/officeDocument/2006/relationships/oleObject" Target="../embeddings/oleObject154.bin"/><Relationship Id="rId32" Type="http://schemas.openxmlformats.org/officeDocument/2006/relationships/oleObject" Target="../embeddings/oleObject158.bin"/><Relationship Id="rId37" Type="http://schemas.openxmlformats.org/officeDocument/2006/relationships/image" Target="../media/image135.wmf"/><Relationship Id="rId40" Type="http://schemas.openxmlformats.org/officeDocument/2006/relationships/oleObject" Target="../embeddings/oleObject162.bin"/><Relationship Id="rId45" Type="http://schemas.openxmlformats.org/officeDocument/2006/relationships/image" Target="../media/image139.wmf"/><Relationship Id="rId5" Type="http://schemas.openxmlformats.org/officeDocument/2006/relationships/image" Target="../media/image119.wmf"/><Relationship Id="rId15" Type="http://schemas.openxmlformats.org/officeDocument/2006/relationships/image" Target="../media/image124.wmf"/><Relationship Id="rId23" Type="http://schemas.openxmlformats.org/officeDocument/2006/relationships/image" Target="../media/image128.wmf"/><Relationship Id="rId28" Type="http://schemas.openxmlformats.org/officeDocument/2006/relationships/oleObject" Target="../embeddings/oleObject156.bin"/><Relationship Id="rId36" Type="http://schemas.openxmlformats.org/officeDocument/2006/relationships/oleObject" Target="../embeddings/oleObject160.bin"/><Relationship Id="rId10" Type="http://schemas.openxmlformats.org/officeDocument/2006/relationships/oleObject" Target="../embeddings/oleObject147.bin"/><Relationship Id="rId19" Type="http://schemas.openxmlformats.org/officeDocument/2006/relationships/image" Target="../media/image126.wmf"/><Relationship Id="rId31" Type="http://schemas.openxmlformats.org/officeDocument/2006/relationships/image" Target="../media/image132.wmf"/><Relationship Id="rId44" Type="http://schemas.openxmlformats.org/officeDocument/2006/relationships/oleObject" Target="../embeddings/oleObject164.bin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21.wmf"/><Relationship Id="rId14" Type="http://schemas.openxmlformats.org/officeDocument/2006/relationships/oleObject" Target="../embeddings/oleObject149.bin"/><Relationship Id="rId22" Type="http://schemas.openxmlformats.org/officeDocument/2006/relationships/oleObject" Target="../embeddings/oleObject153.bin"/><Relationship Id="rId27" Type="http://schemas.openxmlformats.org/officeDocument/2006/relationships/image" Target="../media/image130.wmf"/><Relationship Id="rId30" Type="http://schemas.openxmlformats.org/officeDocument/2006/relationships/oleObject" Target="../embeddings/oleObject157.bin"/><Relationship Id="rId35" Type="http://schemas.openxmlformats.org/officeDocument/2006/relationships/image" Target="../media/image134.wmf"/><Relationship Id="rId43" Type="http://schemas.openxmlformats.org/officeDocument/2006/relationships/image" Target="../media/image13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13" Type="http://schemas.openxmlformats.org/officeDocument/2006/relationships/image" Target="../media/image148.wmf"/><Relationship Id="rId18" Type="http://schemas.openxmlformats.org/officeDocument/2006/relationships/oleObject" Target="../embeddings/oleObject174.bin"/><Relationship Id="rId3" Type="http://schemas.openxmlformats.org/officeDocument/2006/relationships/image" Target="../media/image143.wmf"/><Relationship Id="rId21" Type="http://schemas.openxmlformats.org/officeDocument/2006/relationships/image" Target="../media/image152.wmf"/><Relationship Id="rId7" Type="http://schemas.openxmlformats.org/officeDocument/2006/relationships/image" Target="../media/image145.wmf"/><Relationship Id="rId12" Type="http://schemas.openxmlformats.org/officeDocument/2006/relationships/oleObject" Target="../embeddings/oleObject171.bin"/><Relationship Id="rId17" Type="http://schemas.openxmlformats.org/officeDocument/2006/relationships/image" Target="../media/image150.wmf"/><Relationship Id="rId25" Type="http://schemas.openxmlformats.org/officeDocument/2006/relationships/image" Target="../media/image154.wmf"/><Relationship Id="rId2" Type="http://schemas.openxmlformats.org/officeDocument/2006/relationships/oleObject" Target="../embeddings/oleObject166.bin"/><Relationship Id="rId16" Type="http://schemas.openxmlformats.org/officeDocument/2006/relationships/oleObject" Target="../embeddings/oleObject173.bin"/><Relationship Id="rId20" Type="http://schemas.openxmlformats.org/officeDocument/2006/relationships/oleObject" Target="../embeddings/oleObject1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8.bin"/><Relationship Id="rId11" Type="http://schemas.openxmlformats.org/officeDocument/2006/relationships/image" Target="../media/image147.wmf"/><Relationship Id="rId24" Type="http://schemas.openxmlformats.org/officeDocument/2006/relationships/oleObject" Target="../embeddings/oleObject177.bin"/><Relationship Id="rId5" Type="http://schemas.openxmlformats.org/officeDocument/2006/relationships/image" Target="../media/image144.wmf"/><Relationship Id="rId15" Type="http://schemas.openxmlformats.org/officeDocument/2006/relationships/image" Target="../media/image149.wmf"/><Relationship Id="rId23" Type="http://schemas.openxmlformats.org/officeDocument/2006/relationships/image" Target="../media/image153.wmf"/><Relationship Id="rId10" Type="http://schemas.openxmlformats.org/officeDocument/2006/relationships/oleObject" Target="../embeddings/oleObject170.bin"/><Relationship Id="rId19" Type="http://schemas.openxmlformats.org/officeDocument/2006/relationships/image" Target="../media/image151.wmf"/><Relationship Id="rId4" Type="http://schemas.openxmlformats.org/officeDocument/2006/relationships/oleObject" Target="../embeddings/oleObject167.bin"/><Relationship Id="rId9" Type="http://schemas.openxmlformats.org/officeDocument/2006/relationships/image" Target="../media/image146.wmf"/><Relationship Id="rId14" Type="http://schemas.openxmlformats.org/officeDocument/2006/relationships/oleObject" Target="../embeddings/oleObject172.bin"/><Relationship Id="rId22" Type="http://schemas.openxmlformats.org/officeDocument/2006/relationships/oleObject" Target="../embeddings/oleObject17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1.bin"/><Relationship Id="rId13" Type="http://schemas.openxmlformats.org/officeDocument/2006/relationships/image" Target="../media/image160.wmf"/><Relationship Id="rId3" Type="http://schemas.openxmlformats.org/officeDocument/2006/relationships/image" Target="../media/image155.wmf"/><Relationship Id="rId7" Type="http://schemas.openxmlformats.org/officeDocument/2006/relationships/image" Target="../media/image157.wmf"/><Relationship Id="rId12" Type="http://schemas.openxmlformats.org/officeDocument/2006/relationships/oleObject" Target="../embeddings/oleObject183.bin"/><Relationship Id="rId17" Type="http://schemas.openxmlformats.org/officeDocument/2006/relationships/image" Target="../media/image162.wmf"/><Relationship Id="rId2" Type="http://schemas.openxmlformats.org/officeDocument/2006/relationships/oleObject" Target="../embeddings/oleObject178.bin"/><Relationship Id="rId16" Type="http://schemas.openxmlformats.org/officeDocument/2006/relationships/oleObject" Target="../embeddings/oleObject1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0.bin"/><Relationship Id="rId11" Type="http://schemas.openxmlformats.org/officeDocument/2006/relationships/image" Target="../media/image159.wmf"/><Relationship Id="rId5" Type="http://schemas.openxmlformats.org/officeDocument/2006/relationships/image" Target="../media/image156.wmf"/><Relationship Id="rId15" Type="http://schemas.openxmlformats.org/officeDocument/2006/relationships/image" Target="../media/image161.wmf"/><Relationship Id="rId10" Type="http://schemas.openxmlformats.org/officeDocument/2006/relationships/oleObject" Target="../embeddings/oleObject182.bin"/><Relationship Id="rId4" Type="http://schemas.openxmlformats.org/officeDocument/2006/relationships/oleObject" Target="../embeddings/oleObject179.bin"/><Relationship Id="rId9" Type="http://schemas.openxmlformats.org/officeDocument/2006/relationships/image" Target="../media/image158.wmf"/><Relationship Id="rId14" Type="http://schemas.openxmlformats.org/officeDocument/2006/relationships/oleObject" Target="../embeddings/oleObject18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9.bin"/><Relationship Id="rId13" Type="http://schemas.openxmlformats.org/officeDocument/2006/relationships/image" Target="../media/image167.wmf"/><Relationship Id="rId3" Type="http://schemas.openxmlformats.org/officeDocument/2006/relationships/image" Target="../media/image163.wmf"/><Relationship Id="rId7" Type="http://schemas.openxmlformats.org/officeDocument/2006/relationships/image" Target="../media/image165.wmf"/><Relationship Id="rId12" Type="http://schemas.openxmlformats.org/officeDocument/2006/relationships/oleObject" Target="../embeddings/oleObject192.bin"/><Relationship Id="rId2" Type="http://schemas.openxmlformats.org/officeDocument/2006/relationships/oleObject" Target="../embeddings/oleObject186.bin"/><Relationship Id="rId16" Type="http://schemas.openxmlformats.org/officeDocument/2006/relationships/oleObject" Target="../embeddings/oleObject1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8.bin"/><Relationship Id="rId11" Type="http://schemas.openxmlformats.org/officeDocument/2006/relationships/oleObject" Target="../embeddings/oleObject191.bin"/><Relationship Id="rId5" Type="http://schemas.openxmlformats.org/officeDocument/2006/relationships/image" Target="../media/image164.wmf"/><Relationship Id="rId15" Type="http://schemas.openxmlformats.org/officeDocument/2006/relationships/image" Target="../media/image168.wmf"/><Relationship Id="rId10" Type="http://schemas.openxmlformats.org/officeDocument/2006/relationships/oleObject" Target="../embeddings/oleObject190.bin"/><Relationship Id="rId4" Type="http://schemas.openxmlformats.org/officeDocument/2006/relationships/oleObject" Target="../embeddings/oleObject187.bin"/><Relationship Id="rId9" Type="http://schemas.openxmlformats.org/officeDocument/2006/relationships/image" Target="../media/image166.wmf"/><Relationship Id="rId14" Type="http://schemas.openxmlformats.org/officeDocument/2006/relationships/oleObject" Target="../embeddings/oleObject19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8.bin"/><Relationship Id="rId13" Type="http://schemas.openxmlformats.org/officeDocument/2006/relationships/image" Target="../media/image174.wmf"/><Relationship Id="rId3" Type="http://schemas.openxmlformats.org/officeDocument/2006/relationships/image" Target="../media/image169.wmf"/><Relationship Id="rId7" Type="http://schemas.openxmlformats.org/officeDocument/2006/relationships/image" Target="../media/image171.wmf"/><Relationship Id="rId12" Type="http://schemas.openxmlformats.org/officeDocument/2006/relationships/oleObject" Target="../embeddings/oleObject200.bin"/><Relationship Id="rId2" Type="http://schemas.openxmlformats.org/officeDocument/2006/relationships/oleObject" Target="../embeddings/oleObject19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7.bin"/><Relationship Id="rId11" Type="http://schemas.openxmlformats.org/officeDocument/2006/relationships/image" Target="../media/image173.wmf"/><Relationship Id="rId5" Type="http://schemas.openxmlformats.org/officeDocument/2006/relationships/image" Target="../media/image170.wmf"/><Relationship Id="rId10" Type="http://schemas.openxmlformats.org/officeDocument/2006/relationships/oleObject" Target="../embeddings/oleObject199.bin"/><Relationship Id="rId4" Type="http://schemas.openxmlformats.org/officeDocument/2006/relationships/oleObject" Target="../embeddings/oleObject196.bin"/><Relationship Id="rId9" Type="http://schemas.openxmlformats.org/officeDocument/2006/relationships/image" Target="../media/image17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9" Type="http://schemas.openxmlformats.org/officeDocument/2006/relationships/image" Target="../media/image26.wmf"/><Relationship Id="rId3" Type="http://schemas.openxmlformats.org/officeDocument/2006/relationships/oleObject" Target="../embeddings/oleObject8.bin"/><Relationship Id="rId21" Type="http://schemas.openxmlformats.org/officeDocument/2006/relationships/image" Target="../media/image17.wmf"/><Relationship Id="rId34" Type="http://schemas.openxmlformats.org/officeDocument/2006/relationships/oleObject" Target="../embeddings/oleObject24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image" Target="../media/image23.wmf"/><Relationship Id="rId38" Type="http://schemas.openxmlformats.org/officeDocument/2006/relationships/oleObject" Target="../embeddings/oleObject26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29" Type="http://schemas.openxmlformats.org/officeDocument/2006/relationships/image" Target="../media/image21.wmf"/><Relationship Id="rId41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9.bin"/><Relationship Id="rId32" Type="http://schemas.openxmlformats.org/officeDocument/2006/relationships/oleObject" Target="../embeddings/oleObject23.bin"/><Relationship Id="rId37" Type="http://schemas.openxmlformats.org/officeDocument/2006/relationships/image" Target="../media/image25.wmf"/><Relationship Id="rId40" Type="http://schemas.openxmlformats.org/officeDocument/2006/relationships/oleObject" Target="../embeddings/oleObject27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21.bin"/><Relationship Id="rId36" Type="http://schemas.openxmlformats.org/officeDocument/2006/relationships/oleObject" Target="../embeddings/oleObject25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" Type="http://schemas.openxmlformats.org/officeDocument/2006/relationships/image" Target="../media/image9.wmf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20.wmf"/><Relationship Id="rId30" Type="http://schemas.openxmlformats.org/officeDocument/2006/relationships/oleObject" Target="../embeddings/oleObject22.bin"/><Relationship Id="rId35" Type="http://schemas.openxmlformats.org/officeDocument/2006/relationships/image" Target="../media/image2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2.bin"/><Relationship Id="rId26" Type="http://schemas.openxmlformats.org/officeDocument/2006/relationships/oleObject" Target="../embeddings/oleObject46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34" Type="http://schemas.openxmlformats.org/officeDocument/2006/relationships/oleObject" Target="../embeddings/oleObject50.bin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33" Type="http://schemas.openxmlformats.org/officeDocument/2006/relationships/image" Target="../media/image47.wmf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29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45.bin"/><Relationship Id="rId32" Type="http://schemas.openxmlformats.org/officeDocument/2006/relationships/oleObject" Target="../embeddings/oleObject49.bin"/><Relationship Id="rId37" Type="http://schemas.openxmlformats.org/officeDocument/2006/relationships/image" Target="../media/image49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47.bin"/><Relationship Id="rId36" Type="http://schemas.openxmlformats.org/officeDocument/2006/relationships/oleObject" Target="../embeddings/oleObject51.bin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0.bin"/><Relationship Id="rId22" Type="http://schemas.openxmlformats.org/officeDocument/2006/relationships/oleObject" Target="../embeddings/oleObject44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48.bin"/><Relationship Id="rId35" Type="http://schemas.openxmlformats.org/officeDocument/2006/relationships/image" Target="../media/image4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60.bin"/><Relationship Id="rId26" Type="http://schemas.openxmlformats.org/officeDocument/2006/relationships/oleObject" Target="../embeddings/oleObject64.bin"/><Relationship Id="rId3" Type="http://schemas.openxmlformats.org/officeDocument/2006/relationships/image" Target="../media/image32.wmf"/><Relationship Id="rId21" Type="http://schemas.openxmlformats.org/officeDocument/2006/relationships/image" Target="../media/image54.wmf"/><Relationship Id="rId34" Type="http://schemas.openxmlformats.org/officeDocument/2006/relationships/oleObject" Target="../embeddings/oleObject68.bin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2.wmf"/><Relationship Id="rId25" Type="http://schemas.openxmlformats.org/officeDocument/2006/relationships/image" Target="../media/image56.wmf"/><Relationship Id="rId33" Type="http://schemas.openxmlformats.org/officeDocument/2006/relationships/image" Target="../media/image60.w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29" Type="http://schemas.openxmlformats.org/officeDocument/2006/relationships/image" Target="../media/image5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49.wmf"/><Relationship Id="rId24" Type="http://schemas.openxmlformats.org/officeDocument/2006/relationships/oleObject" Target="../embeddings/oleObject63.bin"/><Relationship Id="rId32" Type="http://schemas.openxmlformats.org/officeDocument/2006/relationships/oleObject" Target="../embeddings/oleObject67.bin"/><Relationship Id="rId5" Type="http://schemas.openxmlformats.org/officeDocument/2006/relationships/image" Target="../media/image33.wmf"/><Relationship Id="rId15" Type="http://schemas.openxmlformats.org/officeDocument/2006/relationships/image" Target="../media/image51.wmf"/><Relationship Id="rId23" Type="http://schemas.openxmlformats.org/officeDocument/2006/relationships/image" Target="../media/image55.wmf"/><Relationship Id="rId28" Type="http://schemas.openxmlformats.org/officeDocument/2006/relationships/oleObject" Target="../embeddings/oleObject65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3.wmf"/><Relationship Id="rId31" Type="http://schemas.openxmlformats.org/officeDocument/2006/relationships/image" Target="../media/image59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Relationship Id="rId27" Type="http://schemas.openxmlformats.org/officeDocument/2006/relationships/image" Target="../media/image57.wmf"/><Relationship Id="rId30" Type="http://schemas.openxmlformats.org/officeDocument/2006/relationships/oleObject" Target="../embeddings/oleObject66.bin"/><Relationship Id="rId35" Type="http://schemas.openxmlformats.org/officeDocument/2006/relationships/image" Target="../media/image6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77.bin"/><Relationship Id="rId3" Type="http://schemas.openxmlformats.org/officeDocument/2006/relationships/image" Target="../media/image32.wmf"/><Relationship Id="rId21" Type="http://schemas.openxmlformats.org/officeDocument/2006/relationships/image" Target="../media/image67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65.wmf"/><Relationship Id="rId2" Type="http://schemas.openxmlformats.org/officeDocument/2006/relationships/oleObject" Target="../embeddings/oleObject69.bin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62.wmf"/><Relationship Id="rId5" Type="http://schemas.openxmlformats.org/officeDocument/2006/relationships/image" Target="../media/image33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7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5.6 Secret formulas for Areas of Triangles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Shoe Lace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48536"/>
            <a:ext cx="8147248" cy="1428649"/>
          </a:xfrm>
        </p:spPr>
        <p:txBody>
          <a:bodyPr/>
          <a:lstStyle/>
          <a:p>
            <a:r>
              <a:rPr lang="en-CA" dirty="0"/>
              <a:t>The shoe lace method requires coordinates of all the vertices</a:t>
            </a:r>
          </a:p>
          <a:p>
            <a:r>
              <a:rPr lang="en-CA" dirty="0"/>
              <a:t>Find the area of one triangle, then multiply by 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651305" y="5287645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75308" y="5335240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253800" progId="Equation.DSMT4">
                  <p:embed/>
                </p:oleObj>
              </mc:Choice>
              <mc:Fallback>
                <p:oleObj name="Equation" r:id="rId8" imgW="36828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5308" y="5335240"/>
                        <a:ext cx="3683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/>
          <p:cNvSpPr/>
          <p:nvPr/>
        </p:nvSpPr>
        <p:spPr>
          <a:xfrm>
            <a:off x="2123728" y="436510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907704" y="4509120"/>
          <a:ext cx="546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253800" progId="Equation.DSMT4">
                  <p:embed/>
                </p:oleObj>
              </mc:Choice>
              <mc:Fallback>
                <p:oleObj name="Equation" r:id="rId10" imgW="545760" imgH="2538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07704" y="4509120"/>
                        <a:ext cx="546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179353" y="2293419"/>
          <a:ext cx="966936" cy="54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179353" y="2293419"/>
                        <a:ext cx="966936" cy="541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147552" y="2924944"/>
          <a:ext cx="1198603" cy="541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47552" y="2924944"/>
                        <a:ext cx="1198603" cy="541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638369" y="3620574"/>
          <a:ext cx="1507920" cy="541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00" imgH="177480" progId="Equation.DSMT4">
                  <p:embed/>
                </p:oleObj>
              </mc:Choice>
              <mc:Fallback>
                <p:oleObj name="Equation" r:id="rId16" imgW="49500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638369" y="3620574"/>
                        <a:ext cx="1507920" cy="541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43739" y="4278292"/>
          <a:ext cx="966936" cy="54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43739" y="4278292"/>
                        <a:ext cx="966936" cy="541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5508104" y="2564161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6236429" y="2995142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77480" progId="Equation.DSMT4">
                  <p:embed/>
                </p:oleObj>
              </mc:Choice>
              <mc:Fallback>
                <p:oleObj name="Equation" r:id="rId20" imgW="24120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236429" y="2995142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5450779" y="3308814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092825" y="3740150"/>
          <a:ext cx="7159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160" imgH="177480" progId="Equation.DSMT4">
                  <p:embed/>
                </p:oleObj>
              </mc:Choice>
              <mc:Fallback>
                <p:oleObj name="Equation" r:id="rId22" imgW="317160" imgH="177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092825" y="3740150"/>
                        <a:ext cx="7159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>
            <a:off x="5415165" y="3973800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143490" y="4404781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200" imgH="177480" progId="Equation.DSMT4">
                  <p:embed/>
                </p:oleObj>
              </mc:Choice>
              <mc:Fallback>
                <p:oleObj name="Equation" r:id="rId24" imgW="24120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143490" y="4404781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5467157" y="2637968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676907" y="2996952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200" imgH="177480" progId="Equation.DSMT4">
                  <p:embed/>
                </p:oleObj>
              </mc:Choice>
              <mc:Fallback>
                <p:oleObj name="Equation" r:id="rId26" imgW="24120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676907" y="2996952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H="1">
            <a:off x="5467157" y="3294568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3830191" y="3675434"/>
          <a:ext cx="8858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93480" imgH="177480" progId="Equation.DSMT4">
                  <p:embed/>
                </p:oleObj>
              </mc:Choice>
              <mc:Fallback>
                <p:oleObj name="Equation" r:id="rId28" imgW="39348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830191" y="3675434"/>
                        <a:ext cx="8858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H="1">
            <a:off x="5453651" y="3968922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4663676" y="4349841"/>
          <a:ext cx="5429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200" imgH="177480" progId="Equation.DSMT4">
                  <p:embed/>
                </p:oleObj>
              </mc:Choice>
              <mc:Fallback>
                <p:oleObj name="Equation" r:id="rId30" imgW="241200" imgH="1774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663676" y="4349841"/>
                        <a:ext cx="5429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4301526" y="4665956"/>
          <a:ext cx="8572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80880" imgH="215640" progId="Equation.DSMT4">
                  <p:embed/>
                </p:oleObj>
              </mc:Choice>
              <mc:Fallback>
                <p:oleObj name="Equation" r:id="rId32" imgW="380880" imgH="2156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301526" y="4665956"/>
                        <a:ext cx="8572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228184" y="4665663"/>
          <a:ext cx="6572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91960" imgH="215640" progId="Equation.DSMT4">
                  <p:embed/>
                </p:oleObj>
              </mc:Choice>
              <mc:Fallback>
                <p:oleObj name="Equation" r:id="rId34" imgW="291960" imgH="21564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228184" y="4665663"/>
                        <a:ext cx="65722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145003" y="5287645"/>
          <a:ext cx="19145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680" imgH="393480" progId="Equation.DSMT4">
                  <p:embed/>
                </p:oleObj>
              </mc:Choice>
              <mc:Fallback>
                <p:oleObj name="Equation" r:id="rId36" imgW="850680" imgH="39348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145003" y="5287645"/>
                        <a:ext cx="1914525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4208855" y="6093296"/>
          <a:ext cx="936104" cy="674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760" imgH="393480" progId="Equation.DSMT4">
                  <p:embed/>
                </p:oleObj>
              </mc:Choice>
              <mc:Fallback>
                <p:oleObj name="Equation" r:id="rId38" imgW="545760" imgH="3934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4208855" y="6093296"/>
                        <a:ext cx="936104" cy="674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6537241" y="5299556"/>
          <a:ext cx="17208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02960" imgH="393480" progId="Equation.DSMT4">
                  <p:embed/>
                </p:oleObj>
              </mc:Choice>
              <mc:Fallback>
                <p:oleObj name="Equation" r:id="rId40" imgW="1002960" imgH="39348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537241" y="5299556"/>
                        <a:ext cx="1720850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7426860" y="5325262"/>
          <a:ext cx="929530" cy="648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53800" imgH="177480" progId="Equation.DSMT4">
                  <p:embed/>
                </p:oleObj>
              </mc:Choice>
              <mc:Fallback>
                <p:oleObj name="Equation" r:id="rId42" imgW="25380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426860" y="5325262"/>
                        <a:ext cx="929530" cy="6489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5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9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 rot="19542808">
            <a:off x="1947482" y="4446485"/>
            <a:ext cx="183108" cy="1504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Shortest Distance Formula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97136" y="948244"/>
          <a:ext cx="2058640" cy="406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203040" progId="Equation.DSMT4">
                  <p:embed/>
                </p:oleObj>
              </mc:Choice>
              <mc:Fallback>
                <p:oleObj name="Equation" r:id="rId2" imgW="102852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7136" y="948244"/>
                        <a:ext cx="2058640" cy="4066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317172" y="862974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253800" progId="Equation.DSMT4">
                  <p:embed/>
                </p:oleObj>
              </mc:Choice>
              <mc:Fallback>
                <p:oleObj name="Equation" r:id="rId4" imgW="53316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172" y="862974"/>
                        <a:ext cx="1066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917898" y="634374"/>
          <a:ext cx="2387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482400" progId="Equation.DSMT4">
                  <p:embed/>
                </p:oleObj>
              </mc:Choice>
              <mc:Fallback>
                <p:oleObj name="Equation" r:id="rId6" imgW="1193760" imgH="4824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17898" y="634374"/>
                        <a:ext cx="2387600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613650" y="1700808"/>
            <a:ext cx="0" cy="424847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107504" y="5524433"/>
            <a:ext cx="4948444" cy="123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13650" y="3429157"/>
            <a:ext cx="8246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39110" y="3416791"/>
            <a:ext cx="8246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500679" y="3390403"/>
            <a:ext cx="2402919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423483" y="3338499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3852984" y="3338499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119797" y="2983854"/>
          <a:ext cx="58917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9040" imgH="253800" progId="Equation.DSMT4">
                  <p:embed/>
                </p:oleObj>
              </mc:Choice>
              <mc:Fallback>
                <p:oleObj name="Equation" r:id="rId8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19797" y="2983854"/>
                        <a:ext cx="589173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82036" y="3003386"/>
          <a:ext cx="714149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960" imgH="253800" progId="Equation.DSMT4">
                  <p:embed/>
                </p:oleObj>
              </mc:Choice>
              <mc:Fallback>
                <p:oleObj name="Equation" r:id="rId10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82036" y="3003386"/>
                        <a:ext cx="714149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13650" y="3429157"/>
            <a:ext cx="32541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509888" y="3429157"/>
            <a:ext cx="3253880" cy="208290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706884" y="5484895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4600" y="5549132"/>
          <a:ext cx="607026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253800" progId="Equation.DSMT4">
                  <p:embed/>
                </p:oleObj>
              </mc:Choice>
              <mc:Fallback>
                <p:oleObj name="Equation" r:id="rId12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04600" y="5549132"/>
                        <a:ext cx="607026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586537" y="4023810"/>
            <a:ext cx="2185631" cy="1379546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16154" y="4027548"/>
            <a:ext cx="2185631" cy="1379546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547561" y="3951877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164880" progId="Equation.DSMT4">
                  <p:embed/>
                </p:oleObj>
              </mc:Choice>
              <mc:Fallback>
                <p:oleObj name="Equation" r:id="rId14" imgW="16488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47561" y="3951877"/>
                        <a:ext cx="3302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1463289" y="3457077"/>
            <a:ext cx="668799" cy="102590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72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Ratios of a Trapezoid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3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>
            <a:stCxn id="24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3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Isosceles Triangle 30"/>
          <p:cNvSpPr/>
          <p:nvPr/>
        </p:nvSpPr>
        <p:spPr>
          <a:xfrm rot="14878822">
            <a:off x="2063287" y="531878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Isosceles Triangle 31"/>
          <p:cNvSpPr/>
          <p:nvPr/>
        </p:nvSpPr>
        <p:spPr>
          <a:xfrm rot="6721178" flipH="1">
            <a:off x="661682" y="5321317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4" name="Straight Connector 33"/>
          <p:cNvCxnSpPr>
            <a:stCxn id="33" idx="0"/>
          </p:cNvCxnSpPr>
          <p:nvPr/>
        </p:nvCxnSpPr>
        <p:spPr>
          <a:xfrm flipH="1">
            <a:off x="2086002" y="5415767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089688" y="5837927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89688" y="5837927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894864" y="6407932"/>
          <a:ext cx="393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94864" y="6407932"/>
                        <a:ext cx="39370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81017" y="2545111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45" idx="3"/>
          </p:cNvCxnSpPr>
          <p:nvPr/>
        </p:nvCxnSpPr>
        <p:spPr>
          <a:xfrm flipH="1">
            <a:off x="641057" y="1124585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006578" y="1116201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272033" y="1098311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1217121" y="106312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2945313" y="106312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9" name="Straight Connector 48"/>
          <p:cNvCxnSpPr>
            <a:stCxn id="46" idx="3"/>
          </p:cNvCxnSpPr>
          <p:nvPr/>
        </p:nvCxnSpPr>
        <p:spPr>
          <a:xfrm flipH="1">
            <a:off x="641057" y="1124585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45" idx="5"/>
          </p:cNvCxnSpPr>
          <p:nvPr/>
        </p:nvCxnSpPr>
        <p:spPr>
          <a:xfrm flipH="1" flipV="1">
            <a:off x="1278584" y="1124585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Isosceles Triangle 52"/>
          <p:cNvSpPr/>
          <p:nvPr/>
        </p:nvSpPr>
        <p:spPr>
          <a:xfrm rot="14878822">
            <a:off x="2080911" y="1504722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Isosceles Triangle 53"/>
          <p:cNvSpPr/>
          <p:nvPr/>
        </p:nvSpPr>
        <p:spPr>
          <a:xfrm rot="6721178" flipH="1">
            <a:off x="679306" y="1507256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1934658" y="1087791"/>
          <a:ext cx="429802" cy="48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203040" progId="Equation.DSMT4">
                  <p:embed/>
                </p:oleObj>
              </mc:Choice>
              <mc:Fallback>
                <p:oleObj name="Equation" r:id="rId16" imgW="177480" imgH="203040" progId="Equation.DSMT4">
                  <p:embed/>
                  <p:pic>
                    <p:nvPicPr>
                      <p:cNvPr id="55" name="Object 5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34658" y="1087791"/>
                        <a:ext cx="429802" cy="489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1896053" y="1885861"/>
          <a:ext cx="4603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28600" progId="Equation.DSMT4">
                  <p:embed/>
                </p:oleObj>
              </mc:Choice>
              <mc:Fallback>
                <p:oleObj name="Equation" r:id="rId18" imgW="190440" imgH="228600" progId="Equation.DSMT4">
                  <p:embed/>
                  <p:pic>
                    <p:nvPicPr>
                      <p:cNvPr id="56" name="Object 5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96053" y="1885861"/>
                        <a:ext cx="460375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2551199" y="1533082"/>
          <a:ext cx="460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164880" progId="Equation.DSMT4">
                  <p:embed/>
                </p:oleObj>
              </mc:Choice>
              <mc:Fallback>
                <p:oleObj name="Equation" r:id="rId20" imgW="190440" imgH="164880" progId="Equation.DSMT4">
                  <p:embed/>
                  <p:pic>
                    <p:nvPicPr>
                      <p:cNvPr id="57" name="Object 56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51199" y="1533082"/>
                        <a:ext cx="4603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/>
        </p:nvGraphicFramePr>
        <p:xfrm>
          <a:off x="1172386" y="1544038"/>
          <a:ext cx="460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40" imgH="164880" progId="Equation.DSMT4">
                  <p:embed/>
                </p:oleObj>
              </mc:Choice>
              <mc:Fallback>
                <p:oleObj name="Equation" r:id="rId22" imgW="190440" imgH="164880" progId="Equation.DSMT4">
                  <p:embed/>
                  <p:pic>
                    <p:nvPicPr>
                      <p:cNvPr id="58" name="Object 57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172386" y="1544038"/>
                        <a:ext cx="4603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3837600" y="1039964"/>
          <a:ext cx="4799394" cy="493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22280" imgH="228600" progId="Equation.DSMT4">
                  <p:embed/>
                </p:oleObj>
              </mc:Choice>
              <mc:Fallback>
                <p:oleObj name="Equation" r:id="rId24" imgW="2222280" imgH="22860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837600" y="1039964"/>
                        <a:ext cx="4799394" cy="493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/>
        </p:nvGraphicFramePr>
        <p:xfrm>
          <a:off x="3520278" y="1631439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85800" imgH="431640" progId="Equation.DSMT4">
                  <p:embed/>
                </p:oleObj>
              </mc:Choice>
              <mc:Fallback>
                <p:oleObj name="Equation" r:id="rId26" imgW="685800" imgH="431640" progId="Equation.DSMT4">
                  <p:embed/>
                  <p:pic>
                    <p:nvPicPr>
                      <p:cNvPr id="61" name="Object 60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520278" y="1631439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4650518" y="1640209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800" imgH="431640" progId="Equation.DSMT4">
                  <p:embed/>
                </p:oleObj>
              </mc:Choice>
              <mc:Fallback>
                <p:oleObj name="Equation" r:id="rId28" imgW="685800" imgH="431640" progId="Equation.DSMT4">
                  <p:embed/>
                  <p:pic>
                    <p:nvPicPr>
                      <p:cNvPr id="62" name="Object 6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650518" y="1640209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/>
        </p:nvGraphicFramePr>
        <p:xfrm>
          <a:off x="5866928" y="1799481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203040" progId="Equation.DSMT4">
                  <p:embed/>
                </p:oleObj>
              </mc:Choice>
              <mc:Fallback>
                <p:oleObj name="Equation" r:id="rId30" imgW="393480" imgH="203040" progId="Equation.DSMT4">
                  <p:embed/>
                  <p:pic>
                    <p:nvPicPr>
                      <p:cNvPr id="63" name="Object 62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866928" y="1799481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6427614" y="1628800"/>
          <a:ext cx="152876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27000" imgH="431640" progId="Equation.DSMT4">
                  <p:embed/>
                </p:oleObj>
              </mc:Choice>
              <mc:Fallback>
                <p:oleObj name="Equation" r:id="rId32" imgW="927000" imgH="431640" progId="Equation.DSMT4">
                  <p:embed/>
                  <p:pic>
                    <p:nvPicPr>
                      <p:cNvPr id="64" name="Object 63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427614" y="1628800"/>
                        <a:ext cx="1528762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/>
        </p:nvGraphicFramePr>
        <p:xfrm>
          <a:off x="4100056" y="2489843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85800" imgH="431640" progId="Equation.DSMT4">
                  <p:embed/>
                </p:oleObj>
              </mc:Choice>
              <mc:Fallback>
                <p:oleObj name="Equation" r:id="rId34" imgW="685800" imgH="431640" progId="Equation.DSMT4">
                  <p:embed/>
                  <p:pic>
                    <p:nvPicPr>
                      <p:cNvPr id="65" name="Object 64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100056" y="2489843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ight Brace 65"/>
          <p:cNvSpPr/>
          <p:nvPr/>
        </p:nvSpPr>
        <p:spPr>
          <a:xfrm rot="5400000">
            <a:off x="4413817" y="1284912"/>
            <a:ext cx="311732" cy="2030464"/>
          </a:xfrm>
          <a:prstGeom prst="rightBrace">
            <a:avLst>
              <a:gd name="adj1" fmla="val 73184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/>
        </p:nvGraphicFramePr>
        <p:xfrm>
          <a:off x="5292080" y="2686261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93480" imgH="203040" progId="Equation.DSMT4">
                  <p:embed/>
                </p:oleObj>
              </mc:Choice>
              <mc:Fallback>
                <p:oleObj name="Equation" r:id="rId36" imgW="393480" imgH="203040" progId="Equation.DSMT4">
                  <p:embed/>
                  <p:pic>
                    <p:nvPicPr>
                      <p:cNvPr id="67" name="Object 66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292080" y="2686261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6003152" y="2521915"/>
          <a:ext cx="7969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400" imgH="393480" progId="Equation.DSMT4">
                  <p:embed/>
                </p:oleObj>
              </mc:Choice>
              <mc:Fallback>
                <p:oleObj name="Equation" r:id="rId38" imgW="482400" imgH="393480" progId="Equation.DSMT4">
                  <p:embed/>
                  <p:pic>
                    <p:nvPicPr>
                      <p:cNvPr id="68" name="Object 67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003152" y="2521915"/>
                        <a:ext cx="79692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5292080" y="3492745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93480" imgH="203040" progId="Equation.DSMT4">
                  <p:embed/>
                </p:oleObj>
              </mc:Choice>
              <mc:Fallback>
                <p:oleObj name="Equation" r:id="rId40" imgW="393480" imgH="203040" progId="Equation.DSMT4">
                  <p:embed/>
                  <p:pic>
                    <p:nvPicPr>
                      <p:cNvPr id="69" name="Object 68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292080" y="3492745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5945994" y="3336375"/>
          <a:ext cx="16335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90360" imgH="393480" progId="Equation.DSMT4">
                  <p:embed/>
                </p:oleObj>
              </mc:Choice>
              <mc:Fallback>
                <p:oleObj name="Equation" r:id="rId42" imgW="990360" imgH="393480" progId="Equation.DSMT4">
                  <p:embed/>
                  <p:pic>
                    <p:nvPicPr>
                      <p:cNvPr id="70" name="Object 69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945994" y="3336375"/>
                        <a:ext cx="1633538" cy="64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7536705" y="3364620"/>
          <a:ext cx="1071512" cy="495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80880" imgH="177480" progId="Equation.DSMT4">
                  <p:embed/>
                </p:oleObj>
              </mc:Choice>
              <mc:Fallback>
                <p:oleObj name="Equation" r:id="rId44" imgW="380880" imgH="177480" progId="Equation.DSMT4">
                  <p:embed/>
                  <p:pic>
                    <p:nvPicPr>
                      <p:cNvPr id="71" name="Object 70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536705" y="3364620"/>
                        <a:ext cx="1071512" cy="495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/>
        </p:nvGraphicFramePr>
        <p:xfrm>
          <a:off x="4123808" y="4415104"/>
          <a:ext cx="11064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93480" imgH="203040" progId="Equation.DSMT4">
                  <p:embed/>
                </p:oleObj>
              </mc:Choice>
              <mc:Fallback>
                <p:oleObj name="Equation" r:id="rId46" imgW="393480" imgH="203040" progId="Equation.DSMT4">
                  <p:embed/>
                  <p:pic>
                    <p:nvPicPr>
                      <p:cNvPr id="72" name="Object 71"/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4123808" y="4415104"/>
                        <a:ext cx="1106488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5664613" y="4385298"/>
          <a:ext cx="4984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77480" imgH="203040" progId="Equation.DSMT4">
                  <p:embed/>
                </p:oleObj>
              </mc:Choice>
              <mc:Fallback>
                <p:oleObj name="Equation" r:id="rId48" imgW="177480" imgH="20304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5664613" y="4385298"/>
                        <a:ext cx="498475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/>
        </p:nvGraphicFramePr>
        <p:xfrm>
          <a:off x="6045190" y="4379385"/>
          <a:ext cx="5349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90440" imgH="228600" progId="Equation.DSMT4">
                  <p:embed/>
                </p:oleObj>
              </mc:Choice>
              <mc:Fallback>
                <p:oleObj name="Equation" r:id="rId50" imgW="190440" imgH="228600" progId="Equation.DSMT4">
                  <p:embed/>
                  <p:pic>
                    <p:nvPicPr>
                      <p:cNvPr id="60" name="Object 59"/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6045190" y="4379385"/>
                        <a:ext cx="534987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/>
        </p:nvGraphicFramePr>
        <p:xfrm>
          <a:off x="5458229" y="4347528"/>
          <a:ext cx="130584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520560" imgH="215640" progId="Equation.DSMT4">
                  <p:embed/>
                </p:oleObj>
              </mc:Choice>
              <mc:Fallback>
                <p:oleObj name="Equation" r:id="rId52" imgW="520560" imgH="21564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5458229" y="4347528"/>
                        <a:ext cx="1305842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/>
        </p:nvGraphicFramePr>
        <p:xfrm>
          <a:off x="5189017" y="4437112"/>
          <a:ext cx="3190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0" imgH="164880" progId="Equation.DSMT4">
                  <p:embed/>
                </p:oleObj>
              </mc:Choice>
              <mc:Fallback>
                <p:oleObj name="Equation" r:id="rId54" imgW="126720" imgH="164880" progId="Equation.DSMT4">
                  <p:embed/>
                  <p:pic>
                    <p:nvPicPr>
                      <p:cNvPr id="77" name="Object 76"/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5189017" y="4437112"/>
                        <a:ext cx="31908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/>
        </p:nvGraphicFramePr>
        <p:xfrm>
          <a:off x="5536126" y="5207044"/>
          <a:ext cx="891488" cy="748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571320" imgH="431640" progId="Equation.DSMT4">
                  <p:embed/>
                </p:oleObj>
              </mc:Choice>
              <mc:Fallback>
                <p:oleObj name="Equation" r:id="rId56" imgW="571320" imgH="431640" progId="Equation.DSMT4">
                  <p:embed/>
                  <p:pic>
                    <p:nvPicPr>
                      <p:cNvPr id="78" name="Object 77"/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5536126" y="5207044"/>
                        <a:ext cx="891488" cy="748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/>
          <p:cNvGraphicFramePr>
            <a:graphicFrameLocks noChangeAspect="1"/>
          </p:cNvGraphicFramePr>
          <p:nvPr/>
        </p:nvGraphicFramePr>
        <p:xfrm>
          <a:off x="6354333" y="5186007"/>
          <a:ext cx="891488" cy="748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571320" imgH="431640" progId="Equation.DSMT4">
                  <p:embed/>
                </p:oleObj>
              </mc:Choice>
              <mc:Fallback>
                <p:oleObj name="Equation" r:id="rId58" imgW="571320" imgH="431640" progId="Equation.DSMT4">
                  <p:embed/>
                  <p:pic>
                    <p:nvPicPr>
                      <p:cNvPr id="79" name="Object 78"/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6354333" y="5186007"/>
                        <a:ext cx="891488" cy="748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/>
        </p:nvGraphicFramePr>
        <p:xfrm>
          <a:off x="5148263" y="5051425"/>
          <a:ext cx="2097087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520560" imgH="215640" progId="Equation.DSMT4">
                  <p:embed/>
                </p:oleObj>
              </mc:Choice>
              <mc:Fallback>
                <p:oleObj name="Equation" r:id="rId60" imgW="520560" imgH="215640" progId="Equation.DSMT4">
                  <p:embed/>
                  <p:pic>
                    <p:nvPicPr>
                      <p:cNvPr id="80" name="Object 79"/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5148263" y="5051425"/>
                        <a:ext cx="2097087" cy="969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7216775" y="5272881"/>
          <a:ext cx="5095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203040" imgH="164880" progId="Equation.DSMT4">
                  <p:embed/>
                </p:oleObj>
              </mc:Choice>
              <mc:Fallback>
                <p:oleObj name="Equation" r:id="rId61" imgW="203040" imgH="164880" progId="Equation.DSMT4">
                  <p:embed/>
                  <p:pic>
                    <p:nvPicPr>
                      <p:cNvPr id="81" name="Object 80"/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7216775" y="5272881"/>
                        <a:ext cx="50958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4873108" y="5381181"/>
          <a:ext cx="357188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26720" imgH="114120" progId="Equation.DSMT4">
                  <p:embed/>
                </p:oleObj>
              </mc:Choice>
              <mc:Fallback>
                <p:oleObj name="Equation" r:id="rId63" imgW="126720" imgH="114120" progId="Equation.DSMT4">
                  <p:embed/>
                  <p:pic>
                    <p:nvPicPr>
                      <p:cNvPr id="82" name="Object 81"/>
                      <p:cNvPicPr/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4873108" y="5381181"/>
                        <a:ext cx="357188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/>
        </p:nvGraphicFramePr>
        <p:xfrm>
          <a:off x="4776753" y="6084717"/>
          <a:ext cx="9556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80880" imgH="177480" progId="Equation.DSMT4">
                  <p:embed/>
                </p:oleObj>
              </mc:Choice>
              <mc:Fallback>
                <p:oleObj name="Equation" r:id="rId65" imgW="380880" imgH="177480" progId="Equation.DSMT4">
                  <p:embed/>
                  <p:pic>
                    <p:nvPicPr>
                      <p:cNvPr id="83" name="Object 82"/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4776753" y="6084717"/>
                        <a:ext cx="95567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724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53" grpId="0" animBg="1"/>
      <p:bldP spid="54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Given the rectangle and the areas of the two regions on the Right, what is the area of the Z?</a:t>
            </a:r>
          </a:p>
        </p:txBody>
      </p:sp>
      <p:sp>
        <p:nvSpPr>
          <p:cNvPr id="4" name="Rectangle 3"/>
          <p:cNvSpPr/>
          <p:nvPr/>
        </p:nvSpPr>
        <p:spPr>
          <a:xfrm>
            <a:off x="755576" y="1844824"/>
            <a:ext cx="4896544" cy="252028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55576" y="1844824"/>
            <a:ext cx="4896544" cy="25202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7824" y="1844824"/>
            <a:ext cx="2664296" cy="25202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513997"/>
              </p:ext>
            </p:extLst>
          </p:nvPr>
        </p:nvGraphicFramePr>
        <p:xfrm>
          <a:off x="3851920" y="1916832"/>
          <a:ext cx="397104" cy="516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64880" progId="Equation.DSMT4">
                  <p:embed/>
                </p:oleObj>
              </mc:Choice>
              <mc:Fallback>
                <p:oleObj name="Equation" r:id="rId2" imgW="12672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51920" y="1916832"/>
                        <a:ext cx="397104" cy="516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648383"/>
              </p:ext>
            </p:extLst>
          </p:nvPr>
        </p:nvGraphicFramePr>
        <p:xfrm>
          <a:off x="4788024" y="2780928"/>
          <a:ext cx="358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88024" y="2780928"/>
                        <a:ext cx="358775" cy="55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481871"/>
              </p:ext>
            </p:extLst>
          </p:nvPr>
        </p:nvGraphicFramePr>
        <p:xfrm>
          <a:off x="1403648" y="2564904"/>
          <a:ext cx="1195387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03648" y="2564904"/>
                        <a:ext cx="1195387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6896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1036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/>
              <a:t>Given that AB = 21, AC = 22, BC =20.  A circle is inscribed in the triangle and a line DE is drawn so that it crosses the center of the circle and is parallel to BC.  What is the length of DE? 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409501" y="1370039"/>
            <a:ext cx="3672408" cy="3312368"/>
          </a:xfrm>
          <a:prstGeom prst="triangle">
            <a:avLst>
              <a:gd name="adj" fmla="val 7032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1525861" y="2558407"/>
            <a:ext cx="2124000" cy="212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2551861" y="358440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869" y="3617000"/>
            <a:ext cx="2484000" cy="0"/>
          </a:xfrm>
          <a:prstGeom prst="line">
            <a:avLst/>
          </a:prstGeom>
          <a:ln w="3175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809774"/>
              </p:ext>
            </p:extLst>
          </p:nvPr>
        </p:nvGraphicFramePr>
        <p:xfrm>
          <a:off x="962576" y="3376093"/>
          <a:ext cx="298202" cy="298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164880" progId="Equation.DSMT4">
                  <p:embed/>
                </p:oleObj>
              </mc:Choice>
              <mc:Fallback>
                <p:oleObj name="Equation" r:id="rId2" imgW="164880" imgH="164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62576" y="3376093"/>
                        <a:ext cx="298202" cy="298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855341"/>
              </p:ext>
            </p:extLst>
          </p:nvPr>
        </p:nvGraphicFramePr>
        <p:xfrm>
          <a:off x="3796204" y="3435182"/>
          <a:ext cx="2746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96204" y="3435182"/>
                        <a:ext cx="2746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082760"/>
              </p:ext>
            </p:extLst>
          </p:nvPr>
        </p:nvGraphicFramePr>
        <p:xfrm>
          <a:off x="107504" y="4525096"/>
          <a:ext cx="2746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64880" progId="Equation.DSMT4">
                  <p:embed/>
                </p:oleObj>
              </mc:Choice>
              <mc:Fallback>
                <p:oleObj name="Equation" r:id="rId6" imgW="1522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7504" y="4525096"/>
                        <a:ext cx="2746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481846"/>
              </p:ext>
            </p:extLst>
          </p:nvPr>
        </p:nvGraphicFramePr>
        <p:xfrm>
          <a:off x="4072355" y="4525096"/>
          <a:ext cx="2746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177480" progId="Equation.DSMT4">
                  <p:embed/>
                </p:oleObj>
              </mc:Choice>
              <mc:Fallback>
                <p:oleObj name="Equation" r:id="rId8" imgW="15228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72355" y="4525096"/>
                        <a:ext cx="274637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167717"/>
              </p:ext>
            </p:extLst>
          </p:nvPr>
        </p:nvGraphicFramePr>
        <p:xfrm>
          <a:off x="2857773" y="1052736"/>
          <a:ext cx="274637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164880" progId="Equation.DSMT4">
                  <p:embed/>
                </p:oleObj>
              </mc:Choice>
              <mc:Fallback>
                <p:oleObj name="Equation" r:id="rId10" imgW="1522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57773" y="1052736"/>
                        <a:ext cx="274637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226681"/>
              </p:ext>
            </p:extLst>
          </p:nvPr>
        </p:nvGraphicFramePr>
        <p:xfrm>
          <a:off x="1093114" y="2502860"/>
          <a:ext cx="662940" cy="571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64880" progId="Equation.DSMT4">
                  <p:embed/>
                </p:oleObj>
              </mc:Choice>
              <mc:Fallback>
                <p:oleObj name="Equation" r:id="rId12" imgW="19044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93114" y="2502860"/>
                        <a:ext cx="662940" cy="571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377572"/>
              </p:ext>
            </p:extLst>
          </p:nvPr>
        </p:nvGraphicFramePr>
        <p:xfrm>
          <a:off x="2133749" y="4682407"/>
          <a:ext cx="7080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33749" y="4682407"/>
                        <a:ext cx="708025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054851"/>
              </p:ext>
            </p:extLst>
          </p:nvPr>
        </p:nvGraphicFramePr>
        <p:xfrm>
          <a:off x="3491880" y="2523734"/>
          <a:ext cx="7080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91880" y="2523734"/>
                        <a:ext cx="70802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009901" y="1314277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1. Triangle ADE is similar to triangle ABC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037664"/>
              </p:ext>
            </p:extLst>
          </p:nvPr>
        </p:nvGraphicFramePr>
        <p:xfrm>
          <a:off x="5148064" y="1683609"/>
          <a:ext cx="2060872" cy="36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177480" progId="Equation.DSMT4">
                  <p:embed/>
                </p:oleObj>
              </mc:Choice>
              <mc:Fallback>
                <p:oleObj name="Equation" r:id="rId18" imgW="100296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48064" y="1683609"/>
                        <a:ext cx="2060872" cy="3621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2587861" y="3656407"/>
            <a:ext cx="0" cy="1017914"/>
          </a:xfrm>
          <a:prstGeom prst="line">
            <a:avLst/>
          </a:prstGeom>
          <a:ln w="317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690333"/>
              </p:ext>
            </p:extLst>
          </p:nvPr>
        </p:nvGraphicFramePr>
        <p:xfrm>
          <a:off x="2551459" y="3958304"/>
          <a:ext cx="3984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26720" progId="Equation.DSMT4">
                  <p:embed/>
                </p:oleObj>
              </mc:Choice>
              <mc:Fallback>
                <p:oleObj name="Equation" r:id="rId20" imgW="114120" imgH="12672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51459" y="3958304"/>
                        <a:ext cx="398463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406804"/>
              </p:ext>
            </p:extLst>
          </p:nvPr>
        </p:nvGraphicFramePr>
        <p:xfrm>
          <a:off x="5076056" y="2060848"/>
          <a:ext cx="174783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50680" imgH="393480" progId="Equation.DSMT4">
                  <p:embed/>
                </p:oleObj>
              </mc:Choice>
              <mc:Fallback>
                <p:oleObj name="Equation" r:id="rId22" imgW="850680" imgH="393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076056" y="2060848"/>
                        <a:ext cx="1747837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941383"/>
              </p:ext>
            </p:extLst>
          </p:nvPr>
        </p:nvGraphicFramePr>
        <p:xfrm>
          <a:off x="5070252" y="2996952"/>
          <a:ext cx="18780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14400" imgH="393480" progId="Equation.DSMT4">
                  <p:embed/>
                </p:oleObj>
              </mc:Choice>
              <mc:Fallback>
                <p:oleObj name="Equation" r:id="rId24" imgW="914400" imgH="393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070252" y="2996952"/>
                        <a:ext cx="1878012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479535"/>
              </p:ext>
            </p:extLst>
          </p:nvPr>
        </p:nvGraphicFramePr>
        <p:xfrm>
          <a:off x="5076056" y="3773661"/>
          <a:ext cx="224313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91880" imgH="431640" progId="Equation.DSMT4">
                  <p:embed/>
                </p:oleObj>
              </mc:Choice>
              <mc:Fallback>
                <p:oleObj name="Equation" r:id="rId26" imgW="1091880" imgH="4316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076056" y="3773661"/>
                        <a:ext cx="2243137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226354"/>
              </p:ext>
            </p:extLst>
          </p:nvPr>
        </p:nvGraphicFramePr>
        <p:xfrm>
          <a:off x="4716016" y="4614590"/>
          <a:ext cx="21653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54080" imgH="393480" progId="Equation.DSMT4">
                  <p:embed/>
                </p:oleObj>
              </mc:Choice>
              <mc:Fallback>
                <p:oleObj name="Equation" r:id="rId28" imgW="1054080" imgH="393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716016" y="4614590"/>
                        <a:ext cx="216535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011620"/>
              </p:ext>
            </p:extLst>
          </p:nvPr>
        </p:nvGraphicFramePr>
        <p:xfrm>
          <a:off x="395536" y="5155282"/>
          <a:ext cx="13827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72840" imgH="177480" progId="Equation.DSMT4">
                  <p:embed/>
                </p:oleObj>
              </mc:Choice>
              <mc:Fallback>
                <p:oleObj name="Equation" r:id="rId30" imgW="67284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95536" y="5155282"/>
                        <a:ext cx="138271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417328"/>
              </p:ext>
            </p:extLst>
          </p:nvPr>
        </p:nvGraphicFramePr>
        <p:xfrm>
          <a:off x="452289" y="5579640"/>
          <a:ext cx="10953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0" imgH="393480" progId="Equation.DSMT4">
                  <p:embed/>
                </p:oleObj>
              </mc:Choice>
              <mc:Fallback>
                <p:oleObj name="Equation" r:id="rId32" imgW="533160" imgH="393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52289" y="5579640"/>
                        <a:ext cx="109537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43471"/>
              </p:ext>
            </p:extLst>
          </p:nvPr>
        </p:nvGraphicFramePr>
        <p:xfrm>
          <a:off x="3030736" y="5003576"/>
          <a:ext cx="9652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69800" imgH="393480" progId="Equation.DSMT4">
                  <p:embed/>
                </p:oleObj>
              </mc:Choice>
              <mc:Fallback>
                <p:oleObj name="Equation" r:id="rId34" imgW="469800" imgH="393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030736" y="5003576"/>
                        <a:ext cx="9652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790225"/>
              </p:ext>
            </p:extLst>
          </p:nvPr>
        </p:nvGraphicFramePr>
        <p:xfrm>
          <a:off x="1552501" y="5579640"/>
          <a:ext cx="70485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42720" imgH="393480" progId="Equation.DSMT4">
                  <p:embed/>
                </p:oleObj>
              </mc:Choice>
              <mc:Fallback>
                <p:oleObj name="Equation" r:id="rId36" imgW="34272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52501" y="5579640"/>
                        <a:ext cx="704850" cy="801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531455"/>
              </p:ext>
            </p:extLst>
          </p:nvPr>
        </p:nvGraphicFramePr>
        <p:xfrm>
          <a:off x="6881366" y="4581128"/>
          <a:ext cx="19827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65160" imgH="431640" progId="Equation.DSMT4">
                  <p:embed/>
                </p:oleObj>
              </mc:Choice>
              <mc:Fallback>
                <p:oleObj name="Equation" r:id="rId38" imgW="965160" imgH="4316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881366" y="4581128"/>
                        <a:ext cx="19827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116120"/>
              </p:ext>
            </p:extLst>
          </p:nvPr>
        </p:nvGraphicFramePr>
        <p:xfrm>
          <a:off x="5187280" y="5445224"/>
          <a:ext cx="19050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927000" imgH="393480" progId="Equation.DSMT4">
                  <p:embed/>
                </p:oleObj>
              </mc:Choice>
              <mc:Fallback>
                <p:oleObj name="Equation" r:id="rId40" imgW="927000" imgH="3934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187280" y="5445224"/>
                        <a:ext cx="19050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064844"/>
              </p:ext>
            </p:extLst>
          </p:nvPr>
        </p:nvGraphicFramePr>
        <p:xfrm>
          <a:off x="5235277" y="6309320"/>
          <a:ext cx="25050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18960" imgH="393480" progId="Equation.DSMT4">
                  <p:embed/>
                </p:oleObj>
              </mc:Choice>
              <mc:Fallback>
                <p:oleObj name="Equation" r:id="rId42" imgW="1218960" imgH="393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235277" y="6309320"/>
                        <a:ext cx="250507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833548"/>
              </p:ext>
            </p:extLst>
          </p:nvPr>
        </p:nvGraphicFramePr>
        <p:xfrm>
          <a:off x="7758558" y="6309320"/>
          <a:ext cx="1277938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622080" imgH="393480" progId="Equation.DSMT4">
                  <p:embed/>
                </p:oleObj>
              </mc:Choice>
              <mc:Fallback>
                <p:oleObj name="Equation" r:id="rId44" imgW="622080" imgH="3934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758558" y="6309320"/>
                        <a:ext cx="1277938" cy="801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052729"/>
              </p:ext>
            </p:extLst>
          </p:nvPr>
        </p:nvGraphicFramePr>
        <p:xfrm>
          <a:off x="9036496" y="6308725"/>
          <a:ext cx="8604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19040" imgH="393480" progId="Equation.DSMT4">
                  <p:embed/>
                </p:oleObj>
              </mc:Choice>
              <mc:Fallback>
                <p:oleObj name="Equation" r:id="rId46" imgW="419040" imgH="393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9036496" y="6308725"/>
                        <a:ext cx="86042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349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8294"/>
            <a:ext cx="8505092" cy="1974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9411" y="120656"/>
            <a:ext cx="1467201" cy="19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24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422551" y="455715"/>
            <a:ext cx="1728192" cy="1152128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/>
          <p:cNvSpPr/>
          <p:nvPr/>
        </p:nvSpPr>
        <p:spPr>
          <a:xfrm>
            <a:off x="4374879" y="311699"/>
            <a:ext cx="2592288" cy="1728192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ight Arrow 5"/>
          <p:cNvSpPr/>
          <p:nvPr/>
        </p:nvSpPr>
        <p:spPr>
          <a:xfrm>
            <a:off x="3582791" y="887763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04929"/>
              </p:ext>
            </p:extLst>
          </p:nvPr>
        </p:nvGraphicFramePr>
        <p:xfrm>
          <a:off x="2142871" y="1607843"/>
          <a:ext cx="287552" cy="4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77480" progId="Equation.DSMT4">
                  <p:embed/>
                </p:oleObj>
              </mc:Choice>
              <mc:Fallback>
                <p:oleObj name="Equation" r:id="rId2" imgW="11412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42871" y="1607843"/>
                        <a:ext cx="287552" cy="4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617520"/>
              </p:ext>
            </p:extLst>
          </p:nvPr>
        </p:nvGraphicFramePr>
        <p:xfrm>
          <a:off x="2905946" y="744491"/>
          <a:ext cx="6048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177480" progId="Equation.DSMT4">
                  <p:embed/>
                </p:oleObj>
              </mc:Choice>
              <mc:Fallback>
                <p:oleObj name="Equation" r:id="rId4" imgW="24120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05946" y="744491"/>
                        <a:ext cx="60483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02431"/>
              </p:ext>
            </p:extLst>
          </p:nvPr>
        </p:nvGraphicFramePr>
        <p:xfrm>
          <a:off x="1486821" y="728120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177480" progId="Equation.DSMT4">
                  <p:embed/>
                </p:oleObj>
              </mc:Choice>
              <mc:Fallback>
                <p:oleObj name="Equation" r:id="rId6" imgW="22860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86821" y="728120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870032"/>
              </p:ext>
            </p:extLst>
          </p:nvPr>
        </p:nvGraphicFramePr>
        <p:xfrm>
          <a:off x="5527007" y="2026697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480" imgH="164880" progId="Equation.DSMT4">
                  <p:embed/>
                </p:oleObj>
              </mc:Choice>
              <mc:Fallback>
                <p:oleObj name="Equation" r:id="rId8" imgW="1774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27007" y="2026697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128654"/>
              </p:ext>
            </p:extLst>
          </p:nvPr>
        </p:nvGraphicFramePr>
        <p:xfrm>
          <a:off x="6639107" y="895444"/>
          <a:ext cx="4460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77480" progId="Equation.DSMT4">
                  <p:embed/>
                </p:oleObj>
              </mc:Choice>
              <mc:Fallback>
                <p:oleObj name="Equation" r:id="rId10" imgW="17748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39107" y="895444"/>
                        <a:ext cx="4460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44617"/>
              </p:ext>
            </p:extLst>
          </p:nvPr>
        </p:nvGraphicFramePr>
        <p:xfrm>
          <a:off x="4645802" y="971030"/>
          <a:ext cx="4476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80" imgH="164880" progId="Equation.DSMT4">
                  <p:embed/>
                </p:oleObj>
              </mc:Choice>
              <mc:Fallback>
                <p:oleObj name="Equation" r:id="rId12" imgW="1774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45802" y="971030"/>
                        <a:ext cx="447675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Isosceles Triangle 12"/>
          <p:cNvSpPr/>
          <p:nvPr/>
        </p:nvSpPr>
        <p:spPr>
          <a:xfrm rot="6758676">
            <a:off x="2295761" y="4619192"/>
            <a:ext cx="1728192" cy="1152128"/>
          </a:xfrm>
          <a:prstGeom prst="triangle">
            <a:avLst>
              <a:gd name="adj" fmla="val 527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ight Arrow 14"/>
          <p:cNvSpPr/>
          <p:nvPr/>
        </p:nvSpPr>
        <p:spPr>
          <a:xfrm>
            <a:off x="4060206" y="5015237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665525"/>
              </p:ext>
            </p:extLst>
          </p:nvPr>
        </p:nvGraphicFramePr>
        <p:xfrm>
          <a:off x="3150743" y="5175862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600" imgH="177480" progId="Equation.DSMT4">
                  <p:embed/>
                </p:oleObj>
              </mc:Choice>
              <mc:Fallback>
                <p:oleObj name="Equation" r:id="rId14" imgW="22860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150743" y="5175862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779945"/>
              </p:ext>
            </p:extLst>
          </p:nvPr>
        </p:nvGraphicFramePr>
        <p:xfrm>
          <a:off x="3405138" y="4086407"/>
          <a:ext cx="317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05138" y="4086407"/>
                        <a:ext cx="3175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111057"/>
              </p:ext>
            </p:extLst>
          </p:nvPr>
        </p:nvGraphicFramePr>
        <p:xfrm>
          <a:off x="2125117" y="4592441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8600" imgH="177480" progId="Equation.DSMT4">
                  <p:embed/>
                </p:oleObj>
              </mc:Choice>
              <mc:Fallback>
                <p:oleObj name="Equation" r:id="rId18" imgW="22860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25117" y="4592441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691553"/>
              </p:ext>
            </p:extLst>
          </p:nvPr>
        </p:nvGraphicFramePr>
        <p:xfrm>
          <a:off x="6323607" y="3902034"/>
          <a:ext cx="4460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80" imgH="177480" progId="Equation.DSMT4">
                  <p:embed/>
                </p:oleObj>
              </mc:Choice>
              <mc:Fallback>
                <p:oleObj name="Equation" r:id="rId20" imgW="17748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323607" y="3902034"/>
                        <a:ext cx="4460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988477"/>
              </p:ext>
            </p:extLst>
          </p:nvPr>
        </p:nvGraphicFramePr>
        <p:xfrm>
          <a:off x="4641967" y="4461556"/>
          <a:ext cx="6715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6400" imgH="228600" progId="Equation.DSMT4">
                  <p:embed/>
                </p:oleObj>
              </mc:Choice>
              <mc:Fallback>
                <p:oleObj name="Equation" r:id="rId22" imgW="266400" imgH="2286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641967" y="4461556"/>
                        <a:ext cx="67151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Isosceles Triangle 21"/>
          <p:cNvSpPr/>
          <p:nvPr/>
        </p:nvSpPr>
        <p:spPr>
          <a:xfrm rot="6758676">
            <a:off x="4644406" y="4620871"/>
            <a:ext cx="2765107" cy="1843405"/>
          </a:xfrm>
          <a:prstGeom prst="triangle">
            <a:avLst>
              <a:gd name="adj" fmla="val 527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671717"/>
              </p:ext>
            </p:extLst>
          </p:nvPr>
        </p:nvGraphicFramePr>
        <p:xfrm>
          <a:off x="6069236" y="5399699"/>
          <a:ext cx="7350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91960" imgH="228600" progId="Equation.DSMT4">
                  <p:embed/>
                </p:oleObj>
              </mc:Choice>
              <mc:Fallback>
                <p:oleObj name="Equation" r:id="rId24" imgW="291960" imgH="2286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069236" y="5399699"/>
                        <a:ext cx="735012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9436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836712"/>
            <a:ext cx="1800000" cy="1800000"/>
          </a:xfrm>
          <a:prstGeom prst="rect">
            <a:avLst/>
          </a:prstGeom>
          <a:solidFill>
            <a:srgbClr val="00B0F0">
              <a:alpha val="63000"/>
            </a:srgb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1835696" y="692696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79712" y="692696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>
            <a:off x="971601" y="1628800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971600" y="1484784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71825" y="836748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2555600" y="2420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971599" y="2420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2555600" y="836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35696" y="2528712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979712" y="2528712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>
            <a:off x="2771600" y="1628800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>
            <a:off x="2771599" y="1484784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4535770" y="152815"/>
            <a:ext cx="3240360" cy="3240000"/>
            <a:chOff x="3707904" y="1241426"/>
            <a:chExt cx="2088032" cy="2124048"/>
          </a:xfrm>
        </p:grpSpPr>
        <p:sp>
          <p:nvSpPr>
            <p:cNvPr id="19" name="Rectangle 18"/>
            <p:cNvSpPr/>
            <p:nvPr/>
          </p:nvSpPr>
          <p:spPr>
            <a:xfrm>
              <a:off x="3851920" y="1385442"/>
              <a:ext cx="1800000" cy="1800000"/>
            </a:xfrm>
            <a:prstGeom prst="rect">
              <a:avLst/>
            </a:prstGeom>
            <a:solidFill>
              <a:srgbClr val="00B0F0">
                <a:alpha val="63000"/>
              </a:srgb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4716016" y="1241426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0032" y="1241426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3851921" y="217753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>
              <a:off x="3851920" y="2033514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852145" y="1385478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35920" y="2969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51919" y="2969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35920" y="1385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716016" y="3077442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860032" y="3077442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>
              <a:off x="5651920" y="217753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>
              <a:off x="5651919" y="2033514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ight Arrow 32"/>
          <p:cNvSpPr/>
          <p:nvPr/>
        </p:nvSpPr>
        <p:spPr>
          <a:xfrm>
            <a:off x="3440732" y="1556692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387679"/>
              </p:ext>
            </p:extLst>
          </p:nvPr>
        </p:nvGraphicFramePr>
        <p:xfrm>
          <a:off x="1306002" y="1514111"/>
          <a:ext cx="1068783" cy="481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228600" progId="Equation.DSMT4">
                  <p:embed/>
                </p:oleObj>
              </mc:Choice>
              <mc:Fallback>
                <p:oleObj name="Equation" r:id="rId2" imgW="507960" imgH="2286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06002" y="1514111"/>
                        <a:ext cx="1068783" cy="481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060919"/>
              </p:ext>
            </p:extLst>
          </p:nvPr>
        </p:nvGraphicFramePr>
        <p:xfrm>
          <a:off x="5551152" y="1559912"/>
          <a:ext cx="12287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228600" progId="Equation.DSMT4">
                  <p:embed/>
                </p:oleObj>
              </mc:Choice>
              <mc:Fallback>
                <p:oleObj name="Equation" r:id="rId4" imgW="583920" imgH="22860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51152" y="1559912"/>
                        <a:ext cx="1228725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an 35"/>
          <p:cNvSpPr/>
          <p:nvPr/>
        </p:nvSpPr>
        <p:spPr>
          <a:xfrm>
            <a:off x="1979712" y="4725144"/>
            <a:ext cx="1008112" cy="115212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Can 36"/>
          <p:cNvSpPr/>
          <p:nvPr/>
        </p:nvSpPr>
        <p:spPr>
          <a:xfrm>
            <a:off x="4758543" y="4072514"/>
            <a:ext cx="1756953" cy="230425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426400"/>
              </p:ext>
            </p:extLst>
          </p:nvPr>
        </p:nvGraphicFramePr>
        <p:xfrm>
          <a:off x="1821381" y="5858640"/>
          <a:ext cx="14684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241200" progId="Equation.DSMT4">
                  <p:embed/>
                </p:oleObj>
              </mc:Choice>
              <mc:Fallback>
                <p:oleObj name="Equation" r:id="rId6" imgW="698400" imgH="2412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21381" y="5858640"/>
                        <a:ext cx="1468437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378355"/>
              </p:ext>
            </p:extLst>
          </p:nvPr>
        </p:nvGraphicFramePr>
        <p:xfrm>
          <a:off x="4748213" y="6377384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241200" progId="Equation.DSMT4">
                  <p:embed/>
                </p:oleObj>
              </mc:Choice>
              <mc:Fallback>
                <p:oleObj name="Equation" r:id="rId8" imgW="799920" imgH="2412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48213" y="6377384"/>
                        <a:ext cx="1681162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ight Arrow 39"/>
          <p:cNvSpPr/>
          <p:nvPr/>
        </p:nvSpPr>
        <p:spPr>
          <a:xfrm>
            <a:off x="3549147" y="5121188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644373"/>
              </p:ext>
            </p:extLst>
          </p:nvPr>
        </p:nvGraphicFramePr>
        <p:xfrm>
          <a:off x="1738250" y="5157192"/>
          <a:ext cx="2667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38250" y="5157192"/>
                        <a:ext cx="26670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96559"/>
              </p:ext>
            </p:extLst>
          </p:nvPr>
        </p:nvGraphicFramePr>
        <p:xfrm>
          <a:off x="2604096" y="4581128"/>
          <a:ext cx="2397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26720" progId="Equation.DSMT4">
                  <p:embed/>
                </p:oleObj>
              </mc:Choice>
              <mc:Fallback>
                <p:oleObj name="Equation" r:id="rId12" imgW="114120" imgH="12672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04096" y="4581128"/>
                        <a:ext cx="239712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2483768" y="4833156"/>
            <a:ext cx="504056" cy="36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990217"/>
              </p:ext>
            </p:extLst>
          </p:nvPr>
        </p:nvGraphicFramePr>
        <p:xfrm>
          <a:off x="5855122" y="3959225"/>
          <a:ext cx="3730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80" imgH="177480" progId="Equation.DSMT4">
                  <p:embed/>
                </p:oleObj>
              </mc:Choice>
              <mc:Fallback>
                <p:oleObj name="Equation" r:id="rId14" imgW="17748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55122" y="3959225"/>
                        <a:ext cx="373062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flipV="1">
            <a:off x="5675808" y="4260206"/>
            <a:ext cx="850018" cy="390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52993"/>
              </p:ext>
            </p:extLst>
          </p:nvPr>
        </p:nvGraphicFramePr>
        <p:xfrm>
          <a:off x="4355976" y="5085184"/>
          <a:ext cx="4000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177480" progId="Equation.DSMT4">
                  <p:embed/>
                </p:oleObj>
              </mc:Choice>
              <mc:Fallback>
                <p:oleObj name="Equation" r:id="rId16" imgW="190440" imgH="177480" progId="Equation.DSMT4">
                  <p:embed/>
                  <p:pic>
                    <p:nvPicPr>
                      <p:cNvPr id="48" name="Object 4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355976" y="5085184"/>
                        <a:ext cx="40005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3552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4526573" y="404664"/>
            <a:ext cx="4032448" cy="2736304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5606693" y="2132856"/>
            <a:ext cx="2520280" cy="0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250043"/>
              </p:ext>
            </p:extLst>
          </p:nvPr>
        </p:nvGraphicFramePr>
        <p:xfrm>
          <a:off x="6875345" y="908621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0" imgH="228600" progId="Equation.DSMT4">
                  <p:embed/>
                </p:oleObj>
              </mc:Choice>
              <mc:Fallback>
                <p:oleObj name="Equation" r:id="rId2" imgW="164880" imgH="2286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75345" y="908621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303822"/>
              </p:ext>
            </p:extLst>
          </p:nvPr>
        </p:nvGraphicFramePr>
        <p:xfrm>
          <a:off x="6366585" y="2349128"/>
          <a:ext cx="476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66585" y="2349128"/>
                        <a:ext cx="4762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519806"/>
              </p:ext>
            </p:extLst>
          </p:nvPr>
        </p:nvGraphicFramePr>
        <p:xfrm>
          <a:off x="6066547" y="3125342"/>
          <a:ext cx="952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66547" y="3125342"/>
                        <a:ext cx="9525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390881"/>
              </p:ext>
            </p:extLst>
          </p:nvPr>
        </p:nvGraphicFramePr>
        <p:xfrm>
          <a:off x="6795970" y="1700808"/>
          <a:ext cx="285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795970" y="1700808"/>
                        <a:ext cx="2857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Isosceles Triangle 12"/>
          <p:cNvSpPr/>
          <p:nvPr/>
        </p:nvSpPr>
        <p:spPr>
          <a:xfrm>
            <a:off x="467544" y="3573463"/>
            <a:ext cx="4032448" cy="2736304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4" name="Straight Connector 13"/>
          <p:cNvCxnSpPr/>
          <p:nvPr/>
        </p:nvCxnSpPr>
        <p:spPr>
          <a:xfrm>
            <a:off x="2007518" y="4797152"/>
            <a:ext cx="1844402" cy="0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984186"/>
              </p:ext>
            </p:extLst>
          </p:nvPr>
        </p:nvGraphicFramePr>
        <p:xfrm>
          <a:off x="4787113" y="3429348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228600" progId="Equation.DSMT4">
                  <p:embed/>
                </p:oleObj>
              </mc:Choice>
              <mc:Fallback>
                <p:oleObj name="Equation" r:id="rId10" imgW="16488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87113" y="3429348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473503"/>
              </p:ext>
            </p:extLst>
          </p:nvPr>
        </p:nvGraphicFramePr>
        <p:xfrm>
          <a:off x="2307556" y="5517927"/>
          <a:ext cx="476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228600" progId="Equation.DSMT4">
                  <p:embed/>
                </p:oleObj>
              </mc:Choice>
              <mc:Fallback>
                <p:oleObj name="Equation" r:id="rId11" imgW="190440" imgH="2286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07556" y="5517927"/>
                        <a:ext cx="4762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936194"/>
              </p:ext>
            </p:extLst>
          </p:nvPr>
        </p:nvGraphicFramePr>
        <p:xfrm>
          <a:off x="1882676" y="6290178"/>
          <a:ext cx="920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177480" progId="Equation.DSMT4">
                  <p:embed/>
                </p:oleObj>
              </mc:Choice>
              <mc:Fallback>
                <p:oleObj name="Equation" r:id="rId12" imgW="36828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82676" y="6290178"/>
                        <a:ext cx="9207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209002"/>
              </p:ext>
            </p:extLst>
          </p:nvPr>
        </p:nvGraphicFramePr>
        <p:xfrm>
          <a:off x="2675719" y="4757975"/>
          <a:ext cx="50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75719" y="4757975"/>
                        <a:ext cx="5080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105109"/>
              </p:ext>
            </p:extLst>
          </p:nvPr>
        </p:nvGraphicFramePr>
        <p:xfrm>
          <a:off x="2816316" y="4076971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880" imgH="228600" progId="Equation.DSMT4">
                  <p:embed/>
                </p:oleObj>
              </mc:Choice>
              <mc:Fallback>
                <p:oleObj name="Equation" r:id="rId16" imgW="164880" imgH="2286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16316" y="4076971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1322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422551" y="455715"/>
            <a:ext cx="1728192" cy="1152128"/>
          </a:xfrm>
          <a:prstGeom prst="triangle">
            <a:avLst>
              <a:gd name="adj" fmla="val 100000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/>
          <p:cNvSpPr/>
          <p:nvPr/>
        </p:nvSpPr>
        <p:spPr>
          <a:xfrm>
            <a:off x="4374879" y="311699"/>
            <a:ext cx="2592288" cy="1728192"/>
          </a:xfrm>
          <a:prstGeom prst="triangle">
            <a:avLst>
              <a:gd name="adj" fmla="val 100000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336356"/>
              </p:ext>
            </p:extLst>
          </p:nvPr>
        </p:nvGraphicFramePr>
        <p:xfrm>
          <a:off x="2051720" y="1541165"/>
          <a:ext cx="447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480" imgH="177480" progId="Equation.DSMT4">
                  <p:embed/>
                </p:oleObj>
              </mc:Choice>
              <mc:Fallback>
                <p:oleObj name="Equation" r:id="rId2" imgW="17748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1720" y="1541165"/>
                        <a:ext cx="447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754640"/>
              </p:ext>
            </p:extLst>
          </p:nvPr>
        </p:nvGraphicFramePr>
        <p:xfrm>
          <a:off x="3176571" y="807941"/>
          <a:ext cx="2873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76571" y="807941"/>
                        <a:ext cx="28733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135101"/>
              </p:ext>
            </p:extLst>
          </p:nvPr>
        </p:nvGraphicFramePr>
        <p:xfrm>
          <a:off x="2320153" y="929530"/>
          <a:ext cx="4143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228600" progId="Equation.DSMT4">
                  <p:embed/>
                </p:oleObj>
              </mc:Choice>
              <mc:Fallback>
                <p:oleObj name="Equation" r:id="rId6" imgW="164880" imgH="2286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20153" y="929530"/>
                        <a:ext cx="414337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103793"/>
              </p:ext>
            </p:extLst>
          </p:nvPr>
        </p:nvGraphicFramePr>
        <p:xfrm>
          <a:off x="5591175" y="2058988"/>
          <a:ext cx="31908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91175" y="2058988"/>
                        <a:ext cx="319088" cy="35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934743" y="139779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6751167" y="1823891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325869"/>
              </p:ext>
            </p:extLst>
          </p:nvPr>
        </p:nvGraphicFramePr>
        <p:xfrm>
          <a:off x="5638800" y="1217613"/>
          <a:ext cx="4778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28600" progId="Equation.DSMT4">
                  <p:embed/>
                </p:oleObj>
              </mc:Choice>
              <mc:Fallback>
                <p:oleObj name="Equation" r:id="rId10" imgW="19044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38800" y="1217613"/>
                        <a:ext cx="477838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635866"/>
              </p:ext>
            </p:extLst>
          </p:nvPr>
        </p:nvGraphicFramePr>
        <p:xfrm>
          <a:off x="6998263" y="1089819"/>
          <a:ext cx="3508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64880" progId="Equation.DSMT4">
                  <p:embed/>
                </p:oleObj>
              </mc:Choice>
              <mc:Fallback>
                <p:oleObj name="Equation" r:id="rId12" imgW="139680" imgH="1648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98263" y="1089819"/>
                        <a:ext cx="35083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1703754" y="14337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4644008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72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11" y="38553"/>
            <a:ext cx="8767646" cy="544512"/>
          </a:xfrm>
        </p:spPr>
        <p:txBody>
          <a:bodyPr>
            <a:normAutofit fontScale="90000"/>
          </a:bodyPr>
          <a:lstStyle/>
          <a:p>
            <a:r>
              <a:rPr lang="en-CA" dirty="0"/>
              <a:t>VI) Special Formulas for Area of a Triangle: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30" y="476600"/>
            <a:ext cx="8627713" cy="1032641"/>
          </a:xfrm>
        </p:spPr>
        <p:txBody>
          <a:bodyPr>
            <a:noAutofit/>
          </a:bodyPr>
          <a:lstStyle/>
          <a:p>
            <a:r>
              <a:rPr lang="en-CA" sz="2100" dirty="0"/>
              <a:t>There are other formulas that we can use to find the area of a triangle if the three sides of a triangle are given OR if half the perimeter is given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58833" y="2010353"/>
            <a:ext cx="2159877" cy="1387366"/>
          </a:xfrm>
          <a:prstGeom prst="triangle">
            <a:avLst>
              <a:gd name="adj" fmla="val 7189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3361" y="2235021"/>
          <a:ext cx="403156" cy="619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90440" progId="Equation.DSMT4">
                  <p:embed/>
                </p:oleObj>
              </mc:Choice>
              <mc:Fallback>
                <p:oleObj name="Equation" r:id="rId3" imgW="126720" imgH="1904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61" y="2235021"/>
                        <a:ext cx="403156" cy="6198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15497" y="2339731"/>
          <a:ext cx="445103" cy="45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5497" y="2339731"/>
                        <a:ext cx="445103" cy="453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404026" y="3397719"/>
          <a:ext cx="403156" cy="454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026" y="3397719"/>
                        <a:ext cx="403156" cy="454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2664561" y="1922586"/>
            <a:ext cx="62327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Suppose you are given the 3 sides of a triangle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9BBA7FD-0983-4CD8-BC82-2295DE08E412}"/>
              </a:ext>
            </a:extLst>
          </p:cNvPr>
          <p:cNvSpPr txBox="1">
            <a:spLocks/>
          </p:cNvSpPr>
          <p:nvPr/>
        </p:nvSpPr>
        <p:spPr>
          <a:xfrm>
            <a:off x="0" y="1498344"/>
            <a:ext cx="8627713" cy="43088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One of these formulas is “HERON’s” Formula</a:t>
            </a:r>
          </a:p>
        </p:txBody>
      </p:sp>
      <p:sp>
        <p:nvSpPr>
          <p:cNvPr id="23" name="TextBox 35">
            <a:extLst>
              <a:ext uri="{FF2B5EF4-FFF2-40B4-BE49-F238E27FC236}">
                <a16:creationId xmlns:a16="http://schemas.microsoft.com/office/drawing/2014/main" id="{BB30EA06-9D60-4DAB-B301-751A7E29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00" y="2297560"/>
            <a:ext cx="584006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Next find “s” which is half of the perimeter: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0614EB3-47FE-47CA-917A-BD243973EC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5211" y="2777406"/>
          <a:ext cx="1358645" cy="6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680" imgH="431640" progId="Equation.DSMT4">
                  <p:embed/>
                </p:oleObj>
              </mc:Choice>
              <mc:Fallback>
                <p:oleObj name="Equation" r:id="rId9" imgW="85068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00614EB3-47FE-47CA-917A-BD243973EC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211" y="2777406"/>
                        <a:ext cx="1358645" cy="6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35">
            <a:extLst>
              <a:ext uri="{FF2B5EF4-FFF2-40B4-BE49-F238E27FC236}">
                <a16:creationId xmlns:a16="http://schemas.microsoft.com/office/drawing/2014/main" id="{DD2E05A7-7DCF-4951-B6BA-0AADBA5D9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467" y="2816146"/>
            <a:ext cx="29722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The area is given by: 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D918FD5-B262-4562-B7FE-A88C0B111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1028" y="3364220"/>
          <a:ext cx="4386685" cy="720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54200" imgH="304800" progId="Equation.DSMT4">
                  <p:embed/>
                </p:oleObj>
              </mc:Choice>
              <mc:Fallback>
                <p:oleObj name="Equation" r:id="rId11" imgW="1854200" imgH="304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D918FD5-B262-4562-B7FE-A88C0B1113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028" y="3364220"/>
                        <a:ext cx="4386685" cy="720109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4D27696-DBC8-4317-B19B-402251AB0F56}"/>
              </a:ext>
            </a:extLst>
          </p:cNvPr>
          <p:cNvSpPr txBox="1">
            <a:spLocks/>
          </p:cNvSpPr>
          <p:nvPr/>
        </p:nvSpPr>
        <p:spPr>
          <a:xfrm>
            <a:off x="129711" y="4171273"/>
            <a:ext cx="8627713" cy="43088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Another formula is the “inscribed Circle” formula: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C19B137-DC65-4D96-A1EE-F2D15883DAD4}"/>
              </a:ext>
            </a:extLst>
          </p:cNvPr>
          <p:cNvGrpSpPr/>
          <p:nvPr/>
        </p:nvGrpSpPr>
        <p:grpSpPr>
          <a:xfrm>
            <a:off x="500723" y="4706818"/>
            <a:ext cx="2301767" cy="1841790"/>
            <a:chOff x="500723" y="4706818"/>
            <a:chExt cx="2301767" cy="1841790"/>
          </a:xfrm>
        </p:grpSpPr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A0D6D65B-886C-4DFD-BF2E-7326434AA90F}"/>
                </a:ext>
              </a:extLst>
            </p:cNvPr>
            <p:cNvSpPr/>
            <p:nvPr/>
          </p:nvSpPr>
          <p:spPr>
            <a:xfrm>
              <a:off x="500723" y="4706818"/>
              <a:ext cx="2159877" cy="1387366"/>
            </a:xfrm>
            <a:prstGeom prst="triangle">
              <a:avLst>
                <a:gd name="adj" fmla="val 7189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B6225F1D-3C17-42E8-B224-112E181433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55251" y="4931486"/>
            <a:ext cx="403156" cy="6198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190440" progId="Equation.DSMT4">
                    <p:embed/>
                  </p:oleObj>
                </mc:Choice>
                <mc:Fallback>
                  <p:oleObj name="Equation" r:id="rId3" imgW="126720" imgH="190440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B6225F1D-3C17-42E8-B224-112E1814339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5251" y="4931486"/>
                          <a:ext cx="403156" cy="6198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>
              <a:extLst>
                <a:ext uri="{FF2B5EF4-FFF2-40B4-BE49-F238E27FC236}">
                  <a16:creationId xmlns:a16="http://schemas.microsoft.com/office/drawing/2014/main" id="{67B35489-2510-45D6-8D42-00AFAAAE90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57387" y="5036196"/>
            <a:ext cx="445103" cy="453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39680" imgH="139680" progId="Equation.DSMT4">
                    <p:embed/>
                  </p:oleObj>
                </mc:Choice>
                <mc:Fallback>
                  <p:oleObj name="Equation" r:id="rId5" imgW="139680" imgH="139680" progId="Equation.DSMT4">
                    <p:embed/>
                    <p:pic>
                      <p:nvPicPr>
                        <p:cNvPr id="41" name="Object 40">
                          <a:extLst>
                            <a:ext uri="{FF2B5EF4-FFF2-40B4-BE49-F238E27FC236}">
                              <a16:creationId xmlns:a16="http://schemas.microsoft.com/office/drawing/2014/main" id="{67B35489-2510-45D6-8D42-00AFAAAE90D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7387" y="5036196"/>
                          <a:ext cx="445103" cy="453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101D70B8-DB38-4E04-B382-A5791D58BF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45916" y="6094184"/>
            <a:ext cx="403156" cy="454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20" imgH="139680" progId="Equation.DSMT4">
                    <p:embed/>
                  </p:oleObj>
                </mc:Choice>
                <mc:Fallback>
                  <p:oleObj name="Equation" r:id="rId7" imgW="126720" imgH="13968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101D70B8-DB38-4E04-B382-A5791D58BF6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5916" y="6094184"/>
                          <a:ext cx="403156" cy="4544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838EF8F-221F-4BF4-8747-33EFD8DED0BD}"/>
                </a:ext>
              </a:extLst>
            </p:cNvPr>
            <p:cNvSpPr/>
            <p:nvPr/>
          </p:nvSpPr>
          <p:spPr>
            <a:xfrm>
              <a:off x="1350060" y="5061864"/>
              <a:ext cx="1018885" cy="103777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A514731-66A0-4B27-8066-D210F6579D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92015" y="5580750"/>
              <a:ext cx="367487" cy="3451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6B51E198-D704-44F5-B762-F2A0C6CDF9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3727" y="5730182"/>
            <a:ext cx="275801" cy="280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26720" imgH="126720" progId="Equation.DSMT4">
                    <p:embed/>
                  </p:oleObj>
                </mc:Choice>
                <mc:Fallback>
                  <p:oleObj name="Equation" r:id="rId13" imgW="126720" imgH="126720" progId="Equation.DSMT4">
                    <p:embed/>
                    <p:pic>
                      <p:nvPicPr>
                        <p:cNvPr id="45" name="Object 44">
                          <a:extLst>
                            <a:ext uri="{FF2B5EF4-FFF2-40B4-BE49-F238E27FC236}">
                              <a16:creationId xmlns:a16="http://schemas.microsoft.com/office/drawing/2014/main" id="{6B51E198-D704-44F5-B762-F2A0C6CDF99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3727" y="5730182"/>
                          <a:ext cx="275801" cy="2801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TextBox 35">
            <a:extLst>
              <a:ext uri="{FF2B5EF4-FFF2-40B4-BE49-F238E27FC236}">
                <a16:creationId xmlns:a16="http://schemas.microsoft.com/office/drawing/2014/main" id="{4B719637-FEC6-4AE4-AB5B-A99932474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108" y="4523977"/>
            <a:ext cx="62856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Suppose you have the 3 sides and the radius of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 a circle inscribed inside the triangle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5CD97EB-1F16-47AE-A7CB-9B3D90F18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312" y="5311842"/>
            <a:ext cx="49007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The area of the triangle is given by: 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4CCBE423-F31D-4B1C-9179-3070CB033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4652" y="5847919"/>
          <a:ext cx="1969640" cy="572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480" imgH="177480" progId="Equation.DSMT4">
                  <p:embed/>
                </p:oleObj>
              </mc:Choice>
              <mc:Fallback>
                <p:oleObj name="Equation" r:id="rId15" imgW="609480" imgH="1774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4CCBE423-F31D-4B1C-9179-3070CB0333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652" y="5847919"/>
                        <a:ext cx="1969640" cy="57204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752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23" grpId="0"/>
      <p:bldP spid="25" grpId="0"/>
      <p:bldP spid="46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9F1B2B5-36DF-4C2D-871C-6EF717E3D88A}"/>
              </a:ext>
            </a:extLst>
          </p:cNvPr>
          <p:cNvCxnSpPr>
            <a:cxnSpLocks/>
          </p:cNvCxnSpPr>
          <p:nvPr/>
        </p:nvCxnSpPr>
        <p:spPr>
          <a:xfrm>
            <a:off x="1112042" y="4814156"/>
            <a:ext cx="2050161" cy="9076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BCA9850-CDF3-466E-B33D-AA601B025C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3350" y="103981"/>
            <a:ext cx="8075613" cy="503238"/>
          </a:xfrm>
        </p:spPr>
        <p:txBody>
          <a:bodyPr>
            <a:normAutofit/>
          </a:bodyPr>
          <a:lstStyle/>
          <a:p>
            <a:pPr eaLnBrk="1" hangingPunct="1"/>
            <a:r>
              <a:rPr lang="en-CA" altLang="en-US" sz="2200" dirty="0"/>
              <a:t>Another formula is the “Equilateral triangle” formula:</a:t>
            </a:r>
          </a:p>
        </p:txBody>
      </p:sp>
      <p:sp>
        <p:nvSpPr>
          <p:cNvPr id="11268" name="AutoShape 5">
            <a:extLst>
              <a:ext uri="{FF2B5EF4-FFF2-40B4-BE49-F238E27FC236}">
                <a16:creationId xmlns:a16="http://schemas.microsoft.com/office/drawing/2014/main" id="{B33DB7A7-969A-46EA-AD81-A06D73241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688181"/>
            <a:ext cx="2016125" cy="1439863"/>
          </a:xfrm>
          <a:prstGeom prst="triangle">
            <a:avLst>
              <a:gd name="adj" fmla="val 50000"/>
            </a:avLst>
          </a:prstGeom>
          <a:solidFill>
            <a:schemeClr val="bg1">
              <a:alpha val="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entury Schoolbook" panose="02040604050505020304" pitchFamily="18" charset="0"/>
            </a:endParaRPr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900C65DB-0353-4F77-87F8-42FCE70F74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325" y="18867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279" imgH="241195" progId="Equation.DSMT4">
                  <p:embed/>
                </p:oleObj>
              </mc:Choice>
              <mc:Fallback>
                <p:oleObj name="Equation" r:id="rId3" imgW="279279" imgH="241195" progId="Equation.DSMT4">
                  <p:embed/>
                  <p:pic>
                    <p:nvPicPr>
                      <p:cNvPr id="5" name="Object 7">
                        <a:extLst>
                          <a:ext uri="{FF2B5EF4-FFF2-40B4-BE49-F238E27FC236}">
                            <a16:creationId xmlns:a16="http://schemas.microsoft.com/office/drawing/2014/main" id="{900C65DB-0353-4F77-87F8-42FCE70F74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8867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41CC3C35-BCB4-456A-8C9C-324301C16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9625" y="18867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279" imgH="241195" progId="Equation.DSMT4">
                  <p:embed/>
                </p:oleObj>
              </mc:Choice>
              <mc:Fallback>
                <p:oleObj name="Equation" r:id="rId5" imgW="279279" imgH="241195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41CC3C35-BCB4-456A-8C9C-324301C16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18867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EF1243C1-C3AA-4315-B469-97108FA6A4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0487" y="8072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279" imgH="241195" progId="Equation.DSMT4">
                  <p:embed/>
                </p:oleObj>
              </mc:Choice>
              <mc:Fallback>
                <p:oleObj name="Equation" r:id="rId7" imgW="279279" imgH="241195" progId="Equation.DSMT4">
                  <p:embed/>
                  <p:pic>
                    <p:nvPicPr>
                      <p:cNvPr id="7" name="Object 10">
                        <a:extLst>
                          <a:ext uri="{FF2B5EF4-FFF2-40B4-BE49-F238E27FC236}">
                            <a16:creationId xmlns:a16="http://schemas.microsoft.com/office/drawing/2014/main" id="{EF1243C1-C3AA-4315-B469-97108FA6A4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7" y="8072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D4C9C913-DF2D-4B48-9342-D9E2B7E77E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1288" y="222091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177480" progId="Equation.DSMT4">
                  <p:embed/>
                </p:oleObj>
              </mc:Choice>
              <mc:Fallback>
                <p:oleObj name="Equation" r:id="rId8" imgW="152280" imgH="177480" progId="Equation.DSMT4">
                  <p:embed/>
                  <p:pic>
                    <p:nvPicPr>
                      <p:cNvPr id="8" name="Object 13">
                        <a:extLst>
                          <a:ext uri="{FF2B5EF4-FFF2-40B4-BE49-F238E27FC236}">
                            <a16:creationId xmlns:a16="http://schemas.microsoft.com/office/drawing/2014/main" id="{D4C9C913-DF2D-4B48-9342-D9E2B7E77E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22091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>
            <a:extLst>
              <a:ext uri="{FF2B5EF4-FFF2-40B4-BE49-F238E27FC236}">
                <a16:creationId xmlns:a16="http://schemas.microsoft.com/office/drawing/2014/main" id="{002E8FAF-2E9F-4DCE-B803-414B5CA9F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2013" y="121126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280" imgH="177480" progId="Equation.DSMT4">
                  <p:embed/>
                </p:oleObj>
              </mc:Choice>
              <mc:Fallback>
                <p:oleObj name="Equation" r:id="rId10" imgW="152280" imgH="177480" progId="Equation.DSMT4">
                  <p:embed/>
                  <p:pic>
                    <p:nvPicPr>
                      <p:cNvPr id="9" name="Object 12">
                        <a:extLst>
                          <a:ext uri="{FF2B5EF4-FFF2-40B4-BE49-F238E27FC236}">
                            <a16:creationId xmlns:a16="http://schemas.microsoft.com/office/drawing/2014/main" id="{002E8FAF-2E9F-4DCE-B803-414B5CA9FF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21126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7">
            <a:extLst>
              <a:ext uri="{FF2B5EF4-FFF2-40B4-BE49-F238E27FC236}">
                <a16:creationId xmlns:a16="http://schemas.microsoft.com/office/drawing/2014/main" id="{53A98684-B128-4A17-A78C-4C4ACE7178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563" y="121126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80" imgH="177480" progId="Equation.DSMT4">
                  <p:embed/>
                </p:oleObj>
              </mc:Choice>
              <mc:Fallback>
                <p:oleObj name="Equation" r:id="rId12" imgW="152280" imgH="177480" progId="Equation.DSMT4">
                  <p:embed/>
                  <p:pic>
                    <p:nvPicPr>
                      <p:cNvPr id="10" name="Object 17">
                        <a:extLst>
                          <a:ext uri="{FF2B5EF4-FFF2-40B4-BE49-F238E27FC236}">
                            <a16:creationId xmlns:a16="http://schemas.microsoft.com/office/drawing/2014/main" id="{53A98684-B128-4A17-A78C-4C4ACE7178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121126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29">
            <a:extLst>
              <a:ext uri="{FF2B5EF4-FFF2-40B4-BE49-F238E27FC236}">
                <a16:creationId xmlns:a16="http://schemas.microsoft.com/office/drawing/2014/main" id="{28C0B310-DDCF-41E5-8595-679586E4D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612" y="493712"/>
            <a:ext cx="62229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To understand this formula, first cut the triangle in half: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DE2ECF6F-99E2-4262-824A-822349D78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603" y="822582"/>
            <a:ext cx="62229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Use the Pythagorean 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thm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. to find the height:</a:t>
            </a:r>
          </a:p>
        </p:txBody>
      </p:sp>
      <p:sp>
        <p:nvSpPr>
          <p:cNvPr id="42" name="Line 19">
            <a:extLst>
              <a:ext uri="{FF2B5EF4-FFF2-40B4-BE49-F238E27FC236}">
                <a16:creationId xmlns:a16="http://schemas.microsoft.com/office/drawing/2014/main" id="{9E105B77-6331-4A77-9D71-19BA60D21A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3362" y="688181"/>
            <a:ext cx="0" cy="1439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4" name="AutoShape 20">
            <a:extLst>
              <a:ext uri="{FF2B5EF4-FFF2-40B4-BE49-F238E27FC236}">
                <a16:creationId xmlns:a16="http://schemas.microsoft.com/office/drawing/2014/main" id="{DD19164B-FD66-4F05-8A11-D7324A7F52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62204" y="1263921"/>
            <a:ext cx="1008062" cy="1439863"/>
          </a:xfrm>
          <a:prstGeom prst="rtTriangl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entury Schoolbook" panose="02040604050505020304" pitchFamily="18" charset="0"/>
            </a:endParaRPr>
          </a:p>
        </p:txBody>
      </p:sp>
      <p:graphicFrame>
        <p:nvGraphicFramePr>
          <p:cNvPr id="45" name="Object 26">
            <a:extLst>
              <a:ext uri="{FF2B5EF4-FFF2-40B4-BE49-F238E27FC236}">
                <a16:creationId xmlns:a16="http://schemas.microsoft.com/office/drawing/2014/main" id="{FF2ED014-FAE4-44BF-A726-49B27C1328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0" y="1833563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41200" progId="Equation.DSMT4">
                  <p:embed/>
                </p:oleObj>
              </mc:Choice>
              <mc:Fallback>
                <p:oleObj name="Equation" r:id="rId14" imgW="190440" imgH="241200" progId="Equation.DSMT4">
                  <p:embed/>
                  <p:pic>
                    <p:nvPicPr>
                      <p:cNvPr id="45" name="Object 26">
                        <a:extLst>
                          <a:ext uri="{FF2B5EF4-FFF2-40B4-BE49-F238E27FC236}">
                            <a16:creationId xmlns:a16="http://schemas.microsoft.com/office/drawing/2014/main" id="{FF2ED014-FAE4-44BF-A726-49B27C132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833563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7">
            <a:extLst>
              <a:ext uri="{FF2B5EF4-FFF2-40B4-BE49-F238E27FC236}">
                <a16:creationId xmlns:a16="http://schemas.microsoft.com/office/drawing/2014/main" id="{789A7B66-4FCA-4DED-83A2-D1E747FE7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1550" y="2719388"/>
          <a:ext cx="33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317160" progId="Equation.DSMT4">
                  <p:embed/>
                </p:oleObj>
              </mc:Choice>
              <mc:Fallback>
                <p:oleObj name="Equation" r:id="rId16" imgW="330120" imgH="317160" progId="Equation.DSMT4">
                  <p:embed/>
                  <p:pic>
                    <p:nvPicPr>
                      <p:cNvPr id="46" name="Object 27">
                        <a:extLst>
                          <a:ext uri="{FF2B5EF4-FFF2-40B4-BE49-F238E27FC236}">
                            <a16:creationId xmlns:a16="http://schemas.microsoft.com/office/drawing/2014/main" id="{789A7B66-4FCA-4DED-83A2-D1E747FE71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719388"/>
                        <a:ext cx="33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8">
            <a:extLst>
              <a:ext uri="{FF2B5EF4-FFF2-40B4-BE49-F238E27FC236}">
                <a16:creationId xmlns:a16="http://schemas.microsoft.com/office/drawing/2014/main" id="{87B7E67C-9AFF-414F-9879-3A6EF03B5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3291" y="1911621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4814" imgH="177492" progId="Equation.DSMT4">
                  <p:embed/>
                </p:oleObj>
              </mc:Choice>
              <mc:Fallback>
                <p:oleObj name="Equation" r:id="rId18" imgW="164814" imgH="177492" progId="Equation.DSMT4">
                  <p:embed/>
                  <p:pic>
                    <p:nvPicPr>
                      <p:cNvPr id="47" name="Object 28">
                        <a:extLst>
                          <a:ext uri="{FF2B5EF4-FFF2-40B4-BE49-F238E27FC236}">
                            <a16:creationId xmlns:a16="http://schemas.microsoft.com/office/drawing/2014/main" id="{87B7E67C-9AFF-414F-9879-3A6EF03B5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291" y="1911621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9">
            <a:extLst>
              <a:ext uri="{FF2B5EF4-FFF2-40B4-BE49-F238E27FC236}">
                <a16:creationId xmlns:a16="http://schemas.microsoft.com/office/drawing/2014/main" id="{B36BD0D8-D2D6-4578-99C1-40C5A9863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575" y="1316541"/>
            <a:ext cx="2216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Pythagorean 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Thm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.</a:t>
            </a:r>
          </a:p>
        </p:txBody>
      </p:sp>
      <p:graphicFrame>
        <p:nvGraphicFramePr>
          <p:cNvPr id="49" name="Object 30">
            <a:extLst>
              <a:ext uri="{FF2B5EF4-FFF2-40B4-BE49-F238E27FC236}">
                <a16:creationId xmlns:a16="http://schemas.microsoft.com/office/drawing/2014/main" id="{37558627-F61C-4120-9F1F-8355D25205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845" y="1645860"/>
          <a:ext cx="1485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85720" imgH="406080" progId="Equation.DSMT4">
                  <p:embed/>
                </p:oleObj>
              </mc:Choice>
              <mc:Fallback>
                <p:oleObj name="Equation" r:id="rId20" imgW="1485720" imgH="406080" progId="Equation.DSMT4">
                  <p:embed/>
                  <p:pic>
                    <p:nvPicPr>
                      <p:cNvPr id="49" name="Object 30">
                        <a:extLst>
                          <a:ext uri="{FF2B5EF4-FFF2-40B4-BE49-F238E27FC236}">
                            <a16:creationId xmlns:a16="http://schemas.microsoft.com/office/drawing/2014/main" id="{37558627-F61C-4120-9F1F-8355D2520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845" y="1645860"/>
                        <a:ext cx="1485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1">
            <a:extLst>
              <a:ext uri="{FF2B5EF4-FFF2-40B4-BE49-F238E27FC236}">
                <a16:creationId xmlns:a16="http://schemas.microsoft.com/office/drawing/2014/main" id="{A5F86BF0-5F29-49AF-8506-8C4F199502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00" y="2048792"/>
          <a:ext cx="1536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36480" imgH="406080" progId="Equation.DSMT4">
                  <p:embed/>
                </p:oleObj>
              </mc:Choice>
              <mc:Fallback>
                <p:oleObj name="Equation" r:id="rId22" imgW="1536480" imgH="406080" progId="Equation.DSMT4">
                  <p:embed/>
                  <p:pic>
                    <p:nvPicPr>
                      <p:cNvPr id="50" name="Object 31">
                        <a:extLst>
                          <a:ext uri="{FF2B5EF4-FFF2-40B4-BE49-F238E27FC236}">
                            <a16:creationId xmlns:a16="http://schemas.microsoft.com/office/drawing/2014/main" id="{A5F86BF0-5F29-49AF-8506-8C4F199502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00" y="2048792"/>
                        <a:ext cx="1536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2">
            <a:extLst>
              <a:ext uri="{FF2B5EF4-FFF2-40B4-BE49-F238E27FC236}">
                <a16:creationId xmlns:a16="http://schemas.microsoft.com/office/drawing/2014/main" id="{BB532CA3-C843-4DB7-AFB1-DB01D09B84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310" y="2404961"/>
          <a:ext cx="876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583920" progId="Equation.DSMT4">
                  <p:embed/>
                </p:oleObj>
              </mc:Choice>
              <mc:Fallback>
                <p:oleObj name="Equation" r:id="rId24" imgW="876240" imgH="583920" progId="Equation.DSMT4">
                  <p:embed/>
                  <p:pic>
                    <p:nvPicPr>
                      <p:cNvPr id="51" name="Object 32">
                        <a:extLst>
                          <a:ext uri="{FF2B5EF4-FFF2-40B4-BE49-F238E27FC236}">
                            <a16:creationId xmlns:a16="http://schemas.microsoft.com/office/drawing/2014/main" id="{BB532CA3-C843-4DB7-AFB1-DB01D09B84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310" y="2404961"/>
                        <a:ext cx="876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52">
            <a:extLst>
              <a:ext uri="{FF2B5EF4-FFF2-40B4-BE49-F238E27FC236}">
                <a16:creationId xmlns:a16="http://schemas.microsoft.com/office/drawing/2014/main" id="{4E3327AC-4BAF-474C-9ACB-5BFA3137AB6A}"/>
              </a:ext>
            </a:extLst>
          </p:cNvPr>
          <p:cNvSpPr/>
          <p:nvPr/>
        </p:nvSpPr>
        <p:spPr>
          <a:xfrm rot="16200000">
            <a:off x="4022597" y="2557605"/>
            <a:ext cx="146050" cy="146307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4" name="Object 32">
            <a:extLst>
              <a:ext uri="{FF2B5EF4-FFF2-40B4-BE49-F238E27FC236}">
                <a16:creationId xmlns:a16="http://schemas.microsoft.com/office/drawing/2014/main" id="{8D662721-D570-4ABC-8720-1BB38C775A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0210" y="3034359"/>
          <a:ext cx="78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87320" imgH="368280" progId="Equation.DSMT4">
                  <p:embed/>
                </p:oleObj>
              </mc:Choice>
              <mc:Fallback>
                <p:oleObj name="Equation" r:id="rId26" imgW="787320" imgH="368280" progId="Equation.DSMT4">
                  <p:embed/>
                  <p:pic>
                    <p:nvPicPr>
                      <p:cNvPr id="54" name="Object 32">
                        <a:extLst>
                          <a:ext uri="{FF2B5EF4-FFF2-40B4-BE49-F238E27FC236}">
                            <a16:creationId xmlns:a16="http://schemas.microsoft.com/office/drawing/2014/main" id="{8D662721-D570-4ABC-8720-1BB38C775A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210" y="3034359"/>
                        <a:ext cx="78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3">
            <a:extLst>
              <a:ext uri="{FF2B5EF4-FFF2-40B4-BE49-F238E27FC236}">
                <a16:creationId xmlns:a16="http://schemas.microsoft.com/office/drawing/2014/main" id="{AB022A0E-F608-4006-A953-4A6F120E2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0615" y="1823244"/>
          <a:ext cx="460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31640" imgH="368280" progId="Equation.DSMT4">
                  <p:embed/>
                </p:oleObj>
              </mc:Choice>
              <mc:Fallback>
                <p:oleObj name="Equation" r:id="rId28" imgW="431640" imgH="368280" progId="Equation.DSMT4">
                  <p:embed/>
                  <p:pic>
                    <p:nvPicPr>
                      <p:cNvPr id="56" name="Object 33">
                        <a:extLst>
                          <a:ext uri="{FF2B5EF4-FFF2-40B4-BE49-F238E27FC236}">
                            <a16:creationId xmlns:a16="http://schemas.microsoft.com/office/drawing/2014/main" id="{AB022A0E-F608-4006-A953-4A6F120E2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615" y="1823244"/>
                        <a:ext cx="460375" cy="36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29">
            <a:extLst>
              <a:ext uri="{FF2B5EF4-FFF2-40B4-BE49-F238E27FC236}">
                <a16:creationId xmlns:a16="http://schemas.microsoft.com/office/drawing/2014/main" id="{A3DAA437-97AB-4094-8F76-ABDD1B7DC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372" y="1328662"/>
            <a:ext cx="1727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The area is then equal to:</a:t>
            </a:r>
          </a:p>
        </p:txBody>
      </p:sp>
      <p:graphicFrame>
        <p:nvGraphicFramePr>
          <p:cNvPr id="58" name="Object 24">
            <a:extLst>
              <a:ext uri="{FF2B5EF4-FFF2-40B4-BE49-F238E27FC236}">
                <a16:creationId xmlns:a16="http://schemas.microsoft.com/office/drawing/2014/main" id="{A41E1E8E-CE2D-4836-BD5F-DF741AB23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6372" y="1991517"/>
          <a:ext cx="1613751" cy="689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7229" imgH="761669" progId="Equation.DSMT4">
                  <p:embed/>
                </p:oleObj>
              </mc:Choice>
              <mc:Fallback>
                <p:oleObj name="Equation" r:id="rId30" imgW="1777229" imgH="761669" progId="Equation.DSMT4">
                  <p:embed/>
                  <p:pic>
                    <p:nvPicPr>
                      <p:cNvPr id="58" name="Object 24">
                        <a:extLst>
                          <a:ext uri="{FF2B5EF4-FFF2-40B4-BE49-F238E27FC236}">
                            <a16:creationId xmlns:a16="http://schemas.microsoft.com/office/drawing/2014/main" id="{A41E1E8E-CE2D-4836-BD5F-DF741AB231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372" y="1991517"/>
                        <a:ext cx="1613751" cy="6891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5">
            <a:extLst>
              <a:ext uri="{FF2B5EF4-FFF2-40B4-BE49-F238E27FC236}">
                <a16:creationId xmlns:a16="http://schemas.microsoft.com/office/drawing/2014/main" id="{4CFEDB31-F7CF-4956-85E3-4EA93D2E38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7830" y="2794939"/>
          <a:ext cx="1323324" cy="856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77476" imgH="634725" progId="Equation.DSMT4">
                  <p:embed/>
                </p:oleObj>
              </mc:Choice>
              <mc:Fallback>
                <p:oleObj name="Equation" r:id="rId32" imgW="977476" imgH="634725" progId="Equation.DSMT4">
                  <p:embed/>
                  <p:pic>
                    <p:nvPicPr>
                      <p:cNvPr id="59" name="Object 25">
                        <a:extLst>
                          <a:ext uri="{FF2B5EF4-FFF2-40B4-BE49-F238E27FC236}">
                            <a16:creationId xmlns:a16="http://schemas.microsoft.com/office/drawing/2014/main" id="{4CFEDB31-F7CF-4956-85E3-4EA93D2E3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7830" y="2794939"/>
                        <a:ext cx="1323324" cy="8560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15326D2C-7260-448C-A91B-13B6B8AEFF51}"/>
              </a:ext>
            </a:extLst>
          </p:cNvPr>
          <p:cNvSpPr/>
          <p:nvPr/>
        </p:nvSpPr>
        <p:spPr>
          <a:xfrm>
            <a:off x="6878711" y="2719388"/>
            <a:ext cx="1861411" cy="101658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2F18B507-B22E-4484-8D35-2D3B91EDC1D1}"/>
              </a:ext>
            </a:extLst>
          </p:cNvPr>
          <p:cNvSpPr txBox="1">
            <a:spLocks/>
          </p:cNvSpPr>
          <p:nvPr/>
        </p:nvSpPr>
        <p:spPr>
          <a:xfrm>
            <a:off x="133350" y="3722869"/>
            <a:ext cx="8075613" cy="5032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altLang="en-US" sz="2200" dirty="0"/>
              <a:t>Another formula is the “Determinant” formula!!</a:t>
            </a:r>
          </a:p>
        </p:txBody>
      </p:sp>
      <p:sp>
        <p:nvSpPr>
          <p:cNvPr id="63" name="Text Box 29">
            <a:extLst>
              <a:ext uri="{FF2B5EF4-FFF2-40B4-BE49-F238E27FC236}">
                <a16:creationId xmlns:a16="http://schemas.microsoft.com/office/drawing/2014/main" id="{E2693708-7588-4E3C-BD00-3273D5037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4058622"/>
            <a:ext cx="8756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Suppose you have the vertices of a triangle and one of them is on the origin.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FA216C-BA3B-4D03-B7E7-0FB63635DA65}"/>
              </a:ext>
            </a:extLst>
          </p:cNvPr>
          <p:cNvCxnSpPr/>
          <p:nvPr/>
        </p:nvCxnSpPr>
        <p:spPr>
          <a:xfrm flipV="1">
            <a:off x="495300" y="4545698"/>
            <a:ext cx="0" cy="21599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F89EE67-D59F-4EA0-AF25-6C619E5C6E21}"/>
              </a:ext>
            </a:extLst>
          </p:cNvPr>
          <p:cNvCxnSpPr>
            <a:cxnSpLocks/>
          </p:cNvCxnSpPr>
          <p:nvPr/>
        </p:nvCxnSpPr>
        <p:spPr>
          <a:xfrm>
            <a:off x="206466" y="6300652"/>
            <a:ext cx="40988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0960059-0069-4874-A122-DBC4AA4483F0}"/>
              </a:ext>
            </a:extLst>
          </p:cNvPr>
          <p:cNvCxnSpPr>
            <a:cxnSpLocks/>
          </p:cNvCxnSpPr>
          <p:nvPr/>
        </p:nvCxnSpPr>
        <p:spPr>
          <a:xfrm flipV="1">
            <a:off x="511266" y="4833257"/>
            <a:ext cx="600776" cy="1453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E914E3D2-4275-415E-840B-8775545D8673}"/>
              </a:ext>
            </a:extLst>
          </p:cNvPr>
          <p:cNvSpPr/>
          <p:nvPr/>
        </p:nvSpPr>
        <p:spPr>
          <a:xfrm>
            <a:off x="1056940" y="4758578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C9DAE5B-11E8-465D-B3E8-87CEB0D0B996}"/>
              </a:ext>
            </a:extLst>
          </p:cNvPr>
          <p:cNvCxnSpPr>
            <a:cxnSpLocks/>
          </p:cNvCxnSpPr>
          <p:nvPr/>
        </p:nvCxnSpPr>
        <p:spPr>
          <a:xfrm flipV="1">
            <a:off x="495300" y="5721797"/>
            <a:ext cx="2666904" cy="5788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>
            <a:extLst>
              <a:ext uri="{FF2B5EF4-FFF2-40B4-BE49-F238E27FC236}">
                <a16:creationId xmlns:a16="http://schemas.microsoft.com/office/drawing/2014/main" id="{8CF91330-73BC-4F3A-8D03-FD974BDD5B1C}"/>
              </a:ext>
            </a:extLst>
          </p:cNvPr>
          <p:cNvSpPr/>
          <p:nvPr/>
        </p:nvSpPr>
        <p:spPr>
          <a:xfrm>
            <a:off x="3065485" y="5647953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469AE08A-F8C7-4FCE-A32F-F10B62F42663}"/>
              </a:ext>
            </a:extLst>
          </p:cNvPr>
          <p:cNvSpPr/>
          <p:nvPr/>
        </p:nvSpPr>
        <p:spPr>
          <a:xfrm>
            <a:off x="426131" y="6221324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6" name="Object 27">
            <a:extLst>
              <a:ext uri="{FF2B5EF4-FFF2-40B4-BE49-F238E27FC236}">
                <a16:creationId xmlns:a16="http://schemas.microsoft.com/office/drawing/2014/main" id="{14056DE6-0A49-4E51-902B-3A0662811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641" y="4480807"/>
          <a:ext cx="558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58720" imgH="342720" progId="Equation.DSMT4">
                  <p:embed/>
                </p:oleObj>
              </mc:Choice>
              <mc:Fallback>
                <p:oleObj name="Equation" r:id="rId34" imgW="558720" imgH="342720" progId="Equation.DSMT4">
                  <p:embed/>
                  <p:pic>
                    <p:nvPicPr>
                      <p:cNvPr id="86" name="Object 27">
                        <a:extLst>
                          <a:ext uri="{FF2B5EF4-FFF2-40B4-BE49-F238E27FC236}">
                            <a16:creationId xmlns:a16="http://schemas.microsoft.com/office/drawing/2014/main" id="{14056DE6-0A49-4E51-902B-3A06628114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641" y="4480807"/>
                        <a:ext cx="558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27">
            <a:extLst>
              <a:ext uri="{FF2B5EF4-FFF2-40B4-BE49-F238E27FC236}">
                <a16:creationId xmlns:a16="http://schemas.microsoft.com/office/drawing/2014/main" id="{E429007F-4158-49F7-831A-645754B13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7262" y="5779318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71320" imgH="342720" progId="Equation.DSMT4">
                  <p:embed/>
                </p:oleObj>
              </mc:Choice>
              <mc:Fallback>
                <p:oleObj name="Equation" r:id="rId36" imgW="571320" imgH="342720" progId="Equation.DSMT4">
                  <p:embed/>
                  <p:pic>
                    <p:nvPicPr>
                      <p:cNvPr id="87" name="Object 27">
                        <a:extLst>
                          <a:ext uri="{FF2B5EF4-FFF2-40B4-BE49-F238E27FC236}">
                            <a16:creationId xmlns:a16="http://schemas.microsoft.com/office/drawing/2014/main" id="{E429007F-4158-49F7-831A-645754B133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262" y="5779318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27">
            <a:extLst>
              <a:ext uri="{FF2B5EF4-FFF2-40B4-BE49-F238E27FC236}">
                <a16:creationId xmlns:a16="http://schemas.microsoft.com/office/drawing/2014/main" id="{3CBD3197-EA83-4569-B47C-92B10E1348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29" y="6338507"/>
          <a:ext cx="447769" cy="281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760" imgH="342720" progId="Equation.DSMT4">
                  <p:embed/>
                </p:oleObj>
              </mc:Choice>
              <mc:Fallback>
                <p:oleObj name="Equation" r:id="rId38" imgW="545760" imgH="342720" progId="Equation.DSMT4">
                  <p:embed/>
                  <p:pic>
                    <p:nvPicPr>
                      <p:cNvPr id="88" name="Object 27">
                        <a:extLst>
                          <a:ext uri="{FF2B5EF4-FFF2-40B4-BE49-F238E27FC236}">
                            <a16:creationId xmlns:a16="http://schemas.microsoft.com/office/drawing/2014/main" id="{3CBD3197-EA83-4569-B47C-92B10E134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9" y="6338507"/>
                        <a:ext cx="447769" cy="281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 Box 29">
            <a:extLst>
              <a:ext uri="{FF2B5EF4-FFF2-40B4-BE49-F238E27FC236}">
                <a16:creationId xmlns:a16="http://schemas.microsoft.com/office/drawing/2014/main" id="{7169DA8E-0CE5-4F72-9BC1-57612612A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1" y="4395901"/>
            <a:ext cx="66423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Let the coordinates of the other two points be: (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a,b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) and (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c,d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)</a:t>
            </a:r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6A0D6E7C-1E6D-4D9B-BF89-A2A871D0F222}"/>
              </a:ext>
            </a:extLst>
          </p:cNvPr>
          <p:cNvSpPr/>
          <p:nvPr/>
        </p:nvSpPr>
        <p:spPr>
          <a:xfrm>
            <a:off x="525162" y="4837670"/>
            <a:ext cx="2613454" cy="1421027"/>
          </a:xfrm>
          <a:custGeom>
            <a:avLst/>
            <a:gdLst>
              <a:gd name="connsiteX0" fmla="*/ 0 w 2613454"/>
              <a:gd name="connsiteY0" fmla="*/ 1421027 h 1421027"/>
              <a:gd name="connsiteX1" fmla="*/ 586946 w 2613454"/>
              <a:gd name="connsiteY1" fmla="*/ 0 h 1421027"/>
              <a:gd name="connsiteX2" fmla="*/ 2613454 w 2613454"/>
              <a:gd name="connsiteY2" fmla="*/ 871152 h 1421027"/>
              <a:gd name="connsiteX3" fmla="*/ 0 w 2613454"/>
              <a:gd name="connsiteY3" fmla="*/ 1421027 h 142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3454" h="1421027">
                <a:moveTo>
                  <a:pt x="0" y="1421027"/>
                </a:moveTo>
                <a:lnTo>
                  <a:pt x="586946" y="0"/>
                </a:lnTo>
                <a:lnTo>
                  <a:pt x="2613454" y="871152"/>
                </a:lnTo>
                <a:lnTo>
                  <a:pt x="0" y="1421027"/>
                </a:lnTo>
                <a:close/>
              </a:path>
            </a:pathLst>
          </a:custGeom>
          <a:solidFill>
            <a:srgbClr val="00B0F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1" name="Object 25">
            <a:extLst>
              <a:ext uri="{FF2B5EF4-FFF2-40B4-BE49-F238E27FC236}">
                <a16:creationId xmlns:a16="http://schemas.microsoft.com/office/drawing/2014/main" id="{8BD2A16B-985F-4821-82FA-86C793842E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504" y="4885134"/>
          <a:ext cx="21494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587240" imgH="583920" progId="Equation.DSMT4">
                  <p:embed/>
                </p:oleObj>
              </mc:Choice>
              <mc:Fallback>
                <p:oleObj name="Equation" r:id="rId40" imgW="1587240" imgH="583920" progId="Equation.DSMT4">
                  <p:embed/>
                  <p:pic>
                    <p:nvPicPr>
                      <p:cNvPr id="91" name="Object 25">
                        <a:extLst>
                          <a:ext uri="{FF2B5EF4-FFF2-40B4-BE49-F238E27FC236}">
                            <a16:creationId xmlns:a16="http://schemas.microsoft.com/office/drawing/2014/main" id="{8BD2A16B-985F-4821-82FA-86C793842E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504" y="4885134"/>
                        <a:ext cx="214947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Rectangle 91">
            <a:extLst>
              <a:ext uri="{FF2B5EF4-FFF2-40B4-BE49-F238E27FC236}">
                <a16:creationId xmlns:a16="http://schemas.microsoft.com/office/drawing/2014/main" id="{4C3765BB-9D9E-42BB-81EB-A34089456A82}"/>
              </a:ext>
            </a:extLst>
          </p:cNvPr>
          <p:cNvSpPr/>
          <p:nvPr/>
        </p:nvSpPr>
        <p:spPr>
          <a:xfrm>
            <a:off x="4744534" y="4757920"/>
            <a:ext cx="2527417" cy="101658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3" name="Text Box 29">
            <a:extLst>
              <a:ext uri="{FF2B5EF4-FFF2-40B4-BE49-F238E27FC236}">
                <a16:creationId xmlns:a16="http://schemas.microsoft.com/office/drawing/2014/main" id="{2027252A-FE16-4D5C-BE7F-7AF407881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468" y="5848986"/>
            <a:ext cx="447992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NOTE: the determinant formula is used </a:t>
            </a:r>
            <a:b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</a:b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for the “SHOE LACE Method”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4" grpId="0" animBg="1"/>
      <p:bldP spid="48" grpId="0"/>
      <p:bldP spid="53" grpId="0" animBg="1"/>
      <p:bldP spid="53" grpId="1" animBg="1"/>
      <p:bldP spid="57" grpId="0"/>
      <p:bldP spid="60" grpId="0" animBg="1"/>
      <p:bldP spid="63" grpId="0"/>
      <p:bldP spid="82" grpId="0" animBg="1"/>
      <p:bldP spid="84" grpId="0" animBg="1"/>
      <p:bldP spid="80" grpId="0" animBg="1"/>
      <p:bldP spid="89" grpId="0"/>
      <p:bldP spid="11274" grpId="0" animBg="1"/>
      <p:bldP spid="92" grpId="0" animBg="1"/>
      <p:bldP spid="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93685-86A7-479A-8966-13865A00CB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1450" y="171450"/>
            <a:ext cx="7467600" cy="53884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area of the following triangles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4C292-1504-4216-8B91-529F8511E565}"/>
              </a:ext>
            </a:extLst>
          </p:cNvPr>
          <p:cNvGrpSpPr/>
          <p:nvPr/>
        </p:nvGrpSpPr>
        <p:grpSpPr>
          <a:xfrm>
            <a:off x="313900" y="710293"/>
            <a:ext cx="2382099" cy="1883558"/>
            <a:chOff x="440476" y="875517"/>
            <a:chExt cx="2382099" cy="1883558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257DE11D-E6AC-4F35-83B7-3BB7BCF75244}"/>
                </a:ext>
              </a:extLst>
            </p:cNvPr>
            <p:cNvSpPr/>
            <p:nvPr/>
          </p:nvSpPr>
          <p:spPr>
            <a:xfrm>
              <a:off x="440476" y="875517"/>
              <a:ext cx="2159877" cy="1387366"/>
            </a:xfrm>
            <a:prstGeom prst="triangle">
              <a:avLst>
                <a:gd name="adj" fmla="val 7189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B2E46981-50FA-4134-961D-2F3B2D7DF2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95325" y="1141413"/>
            <a:ext cx="604838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90440" imgH="164880" progId="Equation.DSMT4">
                    <p:embed/>
                  </p:oleObj>
                </mc:Choice>
                <mc:Fallback>
                  <p:oleObj name="Equation" r:id="rId2" imgW="190440" imgH="16488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B2E46981-50FA-4134-961D-2F3B2D7DF21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5325" y="1141413"/>
                          <a:ext cx="604838" cy="536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080FB55A-EFA6-46A3-BC29-E5F419D651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16150" y="1143000"/>
            <a:ext cx="606425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0440" imgH="177480" progId="Equation.DSMT4">
                    <p:embed/>
                  </p:oleObj>
                </mc:Choice>
                <mc:Fallback>
                  <p:oleObj name="Equation" r:id="rId4" imgW="190440" imgH="17748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080FB55A-EFA6-46A3-BC29-E5F419D6516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6150" y="1143000"/>
                          <a:ext cx="606425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57B119C6-2056-498B-978B-8D3CD80BEF8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85888" y="2220913"/>
            <a:ext cx="604837" cy="538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90440" imgH="164880" progId="Equation.DSMT4">
                    <p:embed/>
                  </p:oleObj>
                </mc:Choice>
                <mc:Fallback>
                  <p:oleObj name="Equation" r:id="rId6" imgW="190440" imgH="1648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57B119C6-2056-498B-978B-8D3CD80BEF8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5888" y="2220913"/>
                          <a:ext cx="604837" cy="538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5866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18396C-087C-4D1B-90AB-AF25B78B8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84048"/>
            <a:ext cx="8035716" cy="419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12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Sample activity: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729072"/>
            <a:ext cx="8640960" cy="2123864"/>
          </a:xfrm>
        </p:spPr>
        <p:txBody>
          <a:bodyPr>
            <a:normAutofit/>
          </a:bodyPr>
          <a:lstStyle/>
          <a:p>
            <a:r>
              <a:rPr lang="en-CA" dirty="0"/>
              <a:t>There are two questions here: I want you to work in small groups of 2 or 3.  Find the area of the shaded region.  However, I want you to come up with as many different ways to solve for the area.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Isosceles Triangle 27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Isosceles Triangle 28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107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Find the Middle Point First: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7962" y="908720"/>
            <a:ext cx="8116485" cy="4873752"/>
          </a:xfrm>
        </p:spPr>
        <p:txBody>
          <a:bodyPr/>
          <a:lstStyle/>
          <a:p>
            <a:r>
              <a:rPr lang="en-CA" dirty="0"/>
              <a:t>Find the center point: Similar triangles or y=</a:t>
            </a:r>
            <a:r>
              <a:rPr lang="en-CA" dirty="0" err="1"/>
              <a:t>mx+b</a:t>
            </a:r>
            <a:endParaRPr lang="en-CA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112680" y="43578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922308" y="4497479"/>
          <a:ext cx="546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253800" progId="Equation.DSMT4">
                  <p:embed/>
                </p:oleObj>
              </mc:Choice>
              <mc:Fallback>
                <p:oleObj name="Equation" r:id="rId8" imgW="54576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22308" y="4497479"/>
                        <a:ext cx="546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3032491" y="3872298"/>
            <a:ext cx="0" cy="1428910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0"/>
          </p:cNvCxnSpPr>
          <p:nvPr/>
        </p:nvCxnSpPr>
        <p:spPr>
          <a:xfrm flipH="1">
            <a:off x="2146137" y="4357803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694616" y="4421427"/>
            <a:ext cx="1429112" cy="879781"/>
          </a:xfrm>
          <a:prstGeom prst="triangle">
            <a:avLst>
              <a:gd name="adj" fmla="val 100000"/>
            </a:avLst>
          </a:prstGeom>
          <a:solidFill>
            <a:srgbClr val="00B05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Isosceles Triangle 24"/>
          <p:cNvSpPr/>
          <p:nvPr/>
        </p:nvSpPr>
        <p:spPr>
          <a:xfrm>
            <a:off x="727458" y="3878137"/>
            <a:ext cx="2331590" cy="1418794"/>
          </a:xfrm>
          <a:prstGeom prst="triangle">
            <a:avLst>
              <a:gd name="adj" fmla="val 100000"/>
            </a:avLst>
          </a:prstGeom>
          <a:solidFill>
            <a:srgbClr val="FFC00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639692" y="1988840"/>
          <a:ext cx="364356" cy="33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480" imgH="164880" progId="Equation.DSMT4">
                  <p:embed/>
                </p:oleObj>
              </mc:Choice>
              <mc:Fallback>
                <p:oleObj name="Equation" r:id="rId10" imgW="17748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39692" y="1988840"/>
                        <a:ext cx="364356" cy="338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411955" y="2632075"/>
          <a:ext cx="3905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77480" progId="Equation.DSMT4">
                  <p:embed/>
                </p:oleObj>
              </mc:Choice>
              <mc:Fallback>
                <p:oleObj name="Equation" r:id="rId12" imgW="19044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411955" y="2632075"/>
                        <a:ext cx="390525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520025" y="2477184"/>
          <a:ext cx="5984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1960" imgH="177480" progId="Equation.DSMT4">
                  <p:embed/>
                </p:oleObj>
              </mc:Choice>
              <mc:Fallback>
                <p:oleObj name="Equation" r:id="rId14" imgW="291960" imgH="177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0025" y="2477184"/>
                        <a:ext cx="5984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348221" y="1936110"/>
          <a:ext cx="2603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48221" y="1936110"/>
                        <a:ext cx="2603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868144" y="1584821"/>
          <a:ext cx="13287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393480" progId="Equation.DSMT4">
                  <p:embed/>
                </p:oleObj>
              </mc:Choice>
              <mc:Fallback>
                <p:oleObj name="Equation" r:id="rId18" imgW="64764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868144" y="1584821"/>
                        <a:ext cx="1328738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237113" y="2536825"/>
          <a:ext cx="1719263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38080" imgH="393480" progId="Equation.DSMT4">
                  <p:embed/>
                </p:oleObj>
              </mc:Choice>
              <mc:Fallback>
                <p:oleObj name="Equation" r:id="rId20" imgW="838080" imgH="393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237113" y="2536825"/>
                        <a:ext cx="1719263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231221" y="2540297"/>
          <a:ext cx="156368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760" imgH="393480" progId="Equation.DSMT4">
                  <p:embed/>
                </p:oleObj>
              </mc:Choice>
              <mc:Fallback>
                <p:oleObj name="Equation" r:id="rId22" imgW="761760" imgH="3934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231221" y="2540297"/>
                        <a:ext cx="1563688" cy="80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213335" y="3488829"/>
          <a:ext cx="755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177480" progId="Equation.DSMT4">
                  <p:embed/>
                </p:oleObj>
              </mc:Choice>
              <mc:Fallback>
                <p:oleObj name="Equation" r:id="rId24" imgW="36828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213335" y="3488829"/>
                        <a:ext cx="75565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606182" y="3592024"/>
            <a:ext cx="2885698" cy="17543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4057427" y="3955372"/>
          <a:ext cx="1173162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320" imgH="393480" progId="Equation.DSMT4">
                  <p:embed/>
                </p:oleObj>
              </mc:Choice>
              <mc:Fallback>
                <p:oleObj name="Equation" r:id="rId26" imgW="571320" imgH="393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57427" y="3955372"/>
                        <a:ext cx="1173162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H="1">
            <a:off x="694616" y="5444953"/>
            <a:ext cx="1500741" cy="0"/>
          </a:xfrm>
          <a:prstGeom prst="line">
            <a:avLst/>
          </a:prstGeom>
          <a:ln w="34925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1126305" y="5437344"/>
          <a:ext cx="6000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91960" imgH="177480" progId="Equation.DSMT4">
                  <p:embed/>
                </p:oleObj>
              </mc:Choice>
              <mc:Fallback>
                <p:oleObj name="Equation" r:id="rId28" imgW="291960" imgH="1774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26305" y="5437344"/>
                        <a:ext cx="60007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036017" y="4801515"/>
          <a:ext cx="174625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50680" imgH="393480" progId="Equation.DSMT4">
                  <p:embed/>
                </p:oleObj>
              </mc:Choice>
              <mc:Fallback>
                <p:oleObj name="Equation" r:id="rId30" imgW="850680" imgH="3934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036017" y="4801515"/>
                        <a:ext cx="1746250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031938" y="5752286"/>
          <a:ext cx="7556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280" imgH="203040" progId="Equation.DSMT4">
                  <p:embed/>
                </p:oleObj>
              </mc:Choice>
              <mc:Fallback>
                <p:oleObj name="Equation" r:id="rId32" imgW="368280" imgH="2030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031938" y="5752286"/>
                        <a:ext cx="75565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2149823" y="4779963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0" imgH="177480" progId="Equation.DSMT4">
                  <p:embed/>
                </p:oleObj>
              </mc:Choice>
              <mc:Fallback>
                <p:oleObj name="Equation" r:id="rId34" imgW="126720" imgH="1774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149823" y="4779963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Connector 44"/>
          <p:cNvCxnSpPr/>
          <p:nvPr/>
        </p:nvCxnSpPr>
        <p:spPr>
          <a:xfrm flipH="1">
            <a:off x="2147411" y="3841022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2161724" y="3899764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4120" imgH="177480" progId="Equation.DSMT4">
                  <p:embed/>
                </p:oleObj>
              </mc:Choice>
              <mc:Fallback>
                <p:oleObj name="Equation" r:id="rId36" imgW="114120" imgH="17748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2161724" y="3899764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420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02934 -0.408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-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-1.48148E-6 L 0.16945 -0.3879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28" y="-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4" grpId="0" animBg="1"/>
      <p:bldP spid="24" grpId="1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Subtracting Areas Method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063287" y="531878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61682" y="5321317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0" name="Straight Connector 19"/>
          <p:cNvCxnSpPr>
            <a:stCxn id="19" idx="0"/>
          </p:cNvCxnSpPr>
          <p:nvPr/>
        </p:nvCxnSpPr>
        <p:spPr>
          <a:xfrm flipH="1">
            <a:off x="2086002" y="5415767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089688" y="5837927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89688" y="5837927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77480" progId="Equation.DSMT4">
                  <p:embed/>
                </p:oleObj>
              </mc:Choice>
              <mc:Fallback>
                <p:oleObj name="Equation" r:id="rId12" imgW="20304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894864" y="6407932"/>
          <a:ext cx="393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94864" y="6407932"/>
                        <a:ext cx="39370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39552" y="1278337"/>
          <a:ext cx="1483147" cy="687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431640" progId="Equation.DSMT4">
                  <p:embed/>
                </p:oleObj>
              </mc:Choice>
              <mc:Fallback>
                <p:oleObj name="Equation" r:id="rId16" imgW="927000" imgH="4316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9552" y="1278337"/>
                        <a:ext cx="1483147" cy="687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021196" y="1310357"/>
          <a:ext cx="9144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71320" imgH="431640" progId="Equation.DSMT4">
                  <p:embed/>
                </p:oleObj>
              </mc:Choice>
              <mc:Fallback>
                <p:oleObj name="Equation" r:id="rId18" imgW="571320" imgH="431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021196" y="1310357"/>
                        <a:ext cx="914400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991619" y="1301452"/>
          <a:ext cx="10763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40" imgH="431640" progId="Equation.DSMT4">
                  <p:embed/>
                </p:oleObj>
              </mc:Choice>
              <mc:Fallback>
                <p:oleObj name="Equation" r:id="rId20" imgW="672840" imgH="4316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91619" y="1301452"/>
                        <a:ext cx="107632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11560" y="1988840"/>
          <a:ext cx="115887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600" imgH="431640" progId="Equation.DSMT4">
                  <p:embed/>
                </p:oleObj>
              </mc:Choice>
              <mc:Fallback>
                <p:oleObj name="Equation" r:id="rId22" imgW="723600" imgH="4316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11560" y="1988840"/>
                        <a:ext cx="1158875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835696" y="2021532"/>
          <a:ext cx="10953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85800" imgH="431640" progId="Equation.DSMT4">
                  <p:embed/>
                </p:oleObj>
              </mc:Choice>
              <mc:Fallback>
                <p:oleObj name="Equation" r:id="rId24" imgW="685800" imgH="4316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835696" y="2021532"/>
                        <a:ext cx="10953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939107" y="2021532"/>
          <a:ext cx="91281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320" imgH="431640" progId="Equation.DSMT4">
                  <p:embed/>
                </p:oleObj>
              </mc:Choice>
              <mc:Fallback>
                <p:oleObj name="Equation" r:id="rId26" imgW="571320" imgH="4316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939107" y="2021532"/>
                        <a:ext cx="912813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95536" y="2796733"/>
          <a:ext cx="227171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22360" imgH="431640" progId="Equation.DSMT4">
                  <p:embed/>
                </p:oleObj>
              </mc:Choice>
              <mc:Fallback>
                <p:oleObj name="Equation" r:id="rId28" imgW="1422360" imgH="4316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95536" y="2796733"/>
                        <a:ext cx="2271713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2627784" y="2813620"/>
          <a:ext cx="10953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85800" imgH="431640" progId="Equation.DSMT4">
                  <p:embed/>
                </p:oleObj>
              </mc:Choice>
              <mc:Fallback>
                <p:oleObj name="Equation" r:id="rId30" imgW="685800" imgH="4316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627784" y="2813620"/>
                        <a:ext cx="10953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803642" y="3636570"/>
          <a:ext cx="812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7960" imgH="177480" progId="Equation.DSMT4">
                  <p:embed/>
                </p:oleObj>
              </mc:Choice>
              <mc:Fallback>
                <p:oleObj name="Equation" r:id="rId32" imgW="50796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03642" y="3636570"/>
                        <a:ext cx="812800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689518" y="3550586"/>
          <a:ext cx="1041048" cy="482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80880" imgH="177480" progId="Equation.DSMT4">
                  <p:embed/>
                </p:oleObj>
              </mc:Choice>
              <mc:Fallback>
                <p:oleObj name="Equation" r:id="rId34" imgW="380880" imgH="1774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89518" y="3550586"/>
                        <a:ext cx="1041048" cy="482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Content Placeholder 2"/>
          <p:cNvSpPr txBox="1">
            <a:spLocks/>
          </p:cNvSpPr>
          <p:nvPr/>
        </p:nvSpPr>
        <p:spPr>
          <a:xfrm>
            <a:off x="385192" y="808112"/>
            <a:ext cx="7931224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Area of trapezoid “subtract” two triangles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6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Subtracting Areas Method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253800" progId="Equation.DSMT4">
                  <p:embed/>
                </p:oleObj>
              </mc:Choice>
              <mc:Fallback>
                <p:oleObj name="Equation" r:id="rId2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53800" progId="Equation.DSMT4">
                  <p:embed/>
                </p:oleObj>
              </mc:Choice>
              <mc:Fallback>
                <p:oleObj name="Equation" r:id="rId4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061559" y="5323895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38121" y="5328787"/>
            <a:ext cx="1528908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177480" progId="Equation.DSMT4">
                  <p:embed/>
                </p:oleObj>
              </mc:Choice>
              <mc:Fallback>
                <p:oleObj name="Equation" r:id="rId10" imgW="20304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Content Placeholder 2"/>
          <p:cNvSpPr txBox="1">
            <a:spLocks/>
          </p:cNvSpPr>
          <p:nvPr/>
        </p:nvSpPr>
        <p:spPr>
          <a:xfrm>
            <a:off x="403920" y="941312"/>
            <a:ext cx="7931224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Big Triangle “subtract” small triangle</a:t>
            </a:r>
          </a:p>
        </p:txBody>
      </p:sp>
      <p:sp>
        <p:nvSpPr>
          <p:cNvPr id="3" name="Isosceles Triangle 2"/>
          <p:cNvSpPr/>
          <p:nvPr/>
        </p:nvSpPr>
        <p:spPr>
          <a:xfrm flipV="1">
            <a:off x="1266244" y="4935760"/>
            <a:ext cx="1671990" cy="509464"/>
          </a:xfrm>
          <a:prstGeom prst="triangle">
            <a:avLst/>
          </a:prstGeom>
          <a:solidFill>
            <a:srgbClr val="00B0F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655127" y="1422579"/>
          <a:ext cx="119856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431640" progId="Equation.DSMT4">
                  <p:embed/>
                </p:oleObj>
              </mc:Choice>
              <mc:Fallback>
                <p:oleObj name="Equation" r:id="rId12" imgW="749160" imgH="43164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5127" y="1422579"/>
                        <a:ext cx="1198563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Isosceles Triangle 39"/>
          <p:cNvSpPr/>
          <p:nvPr/>
        </p:nvSpPr>
        <p:spPr>
          <a:xfrm flipV="1">
            <a:off x="1266244" y="4943747"/>
            <a:ext cx="1671990" cy="509464"/>
          </a:xfrm>
          <a:prstGeom prst="triangl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1837660" y="1436684"/>
          <a:ext cx="9144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431640" progId="Equation.DSMT4">
                  <p:embed/>
                </p:oleObj>
              </mc:Choice>
              <mc:Fallback>
                <p:oleObj name="Equation" r:id="rId14" imgW="571320" imgH="43164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37660" y="1436684"/>
                        <a:ext cx="914400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59537" y="2113890"/>
          <a:ext cx="11176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431640" progId="Equation.DSMT4">
                  <p:embed/>
                </p:oleObj>
              </mc:Choice>
              <mc:Fallback>
                <p:oleObj name="Equation" r:id="rId16" imgW="698400" imgH="4316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59537" y="2113890"/>
                        <a:ext cx="1117600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ontent Placeholder 2"/>
          <p:cNvSpPr txBox="1">
            <a:spLocks/>
          </p:cNvSpPr>
          <p:nvPr/>
        </p:nvSpPr>
        <p:spPr>
          <a:xfrm>
            <a:off x="2596965" y="3065990"/>
            <a:ext cx="3322712" cy="10667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Multiply by 2 because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there’s two triangles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679339" y="2957496"/>
          <a:ext cx="16668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1120" imgH="431640" progId="Equation.DSMT4">
                  <p:embed/>
                </p:oleObj>
              </mc:Choice>
              <mc:Fallback>
                <p:oleObj name="Equation" r:id="rId18" imgW="1041120" imgH="4316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79339" y="2957496"/>
                        <a:ext cx="16668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874185" y="3719790"/>
          <a:ext cx="889503" cy="412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74185" y="3719790"/>
                        <a:ext cx="889503" cy="412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703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8" grpId="1" animBg="1"/>
      <p:bldP spid="37" grpId="0" build="p"/>
      <p:bldP spid="3" grpId="0" animBg="1"/>
      <p:bldP spid="3" grpId="1" animBg="1"/>
      <p:bldP spid="40" grpId="0" animBg="1"/>
      <p:bldP spid="40" grpId="1" animBg="1"/>
      <p:bldP spid="4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GENSWF_OUTPUT_FILE_NAME" val="m8hch53"/>
  <p:tag name="ISPRING_ULTRA_SCORM_COURSE_ID" val="3FFD391A-34E1-4455-9034-123F37DBD31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Section 5.3 Proportional Length and Areas of Triangles (2)"/>
  <p:tag name="ISPRING_RESOURCE_PATHS_HASH_PRESENTER" val="214eeb43a3b6a61c6acc351018c95e0573bdce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3321</TotalTime>
  <Words>461</Words>
  <Application>Microsoft Office PowerPoint</Application>
  <PresentationFormat>On-screen Show (4:3)</PresentationFormat>
  <Paragraphs>41</Paragraphs>
  <Slides>19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5.6 Secret formulas for Areas of Triangles</vt:lpstr>
      <vt:lpstr>VI) Special Formulas for Area of a Triangle:</vt:lpstr>
      <vt:lpstr>PowerPoint Presentation</vt:lpstr>
      <vt:lpstr>PowerPoint Presentation</vt:lpstr>
      <vt:lpstr>PowerPoint Presentation</vt:lpstr>
      <vt:lpstr>Sample activity:</vt:lpstr>
      <vt:lpstr>Find the Middle Point First:</vt:lpstr>
      <vt:lpstr>Subtracting Areas Method</vt:lpstr>
      <vt:lpstr>Subtracting Areas Method</vt:lpstr>
      <vt:lpstr>Shoe Lace Method</vt:lpstr>
      <vt:lpstr>Shortest Distance Formula</vt:lpstr>
      <vt:lpstr>Ratios of a Trapezoid</vt:lpstr>
      <vt:lpstr>Given the rectangle and the areas of the two regions on the Right, what is the area of the Z?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Proportional Length and Areas of Triangles (2)</dc:title>
  <dc:creator>Danny Young</dc:creator>
  <cp:lastModifiedBy>Danny Young</cp:lastModifiedBy>
  <cp:revision>59</cp:revision>
  <dcterms:created xsi:type="dcterms:W3CDTF">2011-06-27T16:11:13Z</dcterms:created>
  <dcterms:modified xsi:type="dcterms:W3CDTF">2022-01-04T05:21:26Z</dcterms:modified>
</cp:coreProperties>
</file>